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sldIdLst>
    <p:sldId id="256" r:id="rId2"/>
    <p:sldId id="257" r:id="rId3"/>
    <p:sldId id="261" r:id="rId4"/>
    <p:sldId id="260" r:id="rId5"/>
    <p:sldId id="262" r:id="rId6"/>
    <p:sldId id="263" r:id="rId7"/>
    <p:sldId id="266" r:id="rId8"/>
    <p:sldId id="267" r:id="rId9"/>
    <p:sldId id="280" r:id="rId10"/>
    <p:sldId id="268" r:id="rId11"/>
    <p:sldId id="265" r:id="rId12"/>
    <p:sldId id="277" r:id="rId13"/>
    <p:sldId id="283" r:id="rId14"/>
    <p:sldId id="490" r:id="rId15"/>
    <p:sldId id="491" r:id="rId16"/>
    <p:sldId id="488" r:id="rId17"/>
    <p:sldId id="264" r:id="rId18"/>
    <p:sldId id="269" r:id="rId19"/>
    <p:sldId id="270" r:id="rId20"/>
    <p:sldId id="271" r:id="rId21"/>
    <p:sldId id="279" r:id="rId22"/>
    <p:sldId id="282" r:id="rId23"/>
    <p:sldId id="273" r:id="rId24"/>
    <p:sldId id="274" r:id="rId25"/>
    <p:sldId id="272" r:id="rId26"/>
    <p:sldId id="487" r:id="rId27"/>
    <p:sldId id="275" r:id="rId28"/>
    <p:sldId id="492" r:id="rId29"/>
    <p:sldId id="278" r:id="rId30"/>
    <p:sldId id="276" r:id="rId31"/>
    <p:sldId id="281" r:id="rId32"/>
    <p:sldId id="480" r:id="rId33"/>
    <p:sldId id="481" r:id="rId34"/>
    <p:sldId id="486" r:id="rId35"/>
    <p:sldId id="484" r:id="rId36"/>
    <p:sldId id="485" r:id="rId37"/>
    <p:sldId id="482" r:id="rId38"/>
    <p:sldId id="483" r:id="rId39"/>
    <p:sldId id="258" r:id="rId40"/>
  </p:sldIdLst>
  <p:sldSz cx="9144000" cy="5143500" type="screen16x9"/>
  <p:notesSz cx="6858000" cy="9144000"/>
  <p:embeddedFontLst>
    <p:embeddedFont>
      <p:font typeface="Lato" panose="020F0502020204030203" pitchFamily="34" charset="0"/>
      <p:regular r:id="rId42"/>
      <p:bold r:id="rId43"/>
      <p:italic r:id="rId44"/>
      <p:boldItalic r:id="rId45"/>
    </p:embeddedFont>
    <p:embeddedFont>
      <p:font typeface="Poppins" panose="00000500000000000000" pitchFamily="2" charset="0"/>
      <p:regular r:id="rId46"/>
      <p:bold r:id="rId47"/>
      <p:italic r:id="rId48"/>
      <p:boldItalic r:id="rId49"/>
    </p:embeddedFont>
    <p:embeddedFont>
      <p:font typeface="Raleway" pitchFamily="2" charset="0"/>
      <p:regular r:id="rId50"/>
      <p:bold r:id="rId51"/>
      <p:italic r:id="rId52"/>
      <p:boldItalic r:id="rId53"/>
    </p:embeddedFont>
    <p:embeddedFont>
      <p:font typeface="Segoe UI" panose="020B0502040204020203" pitchFamily="3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BEC"/>
    <a:srgbClr val="2D3035"/>
    <a:srgbClr val="3C434A"/>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94"/>
  </p:normalViewPr>
  <p:slideViewPr>
    <p:cSldViewPr snapToGrid="0" snapToObjects="1">
      <p:cViewPr varScale="1">
        <p:scale>
          <a:sx n="203" d="100"/>
          <a:sy n="203" d="100"/>
        </p:scale>
        <p:origin x="516"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_rels/data3.xml.rels><?xml version="1.0" encoding="UTF-8" standalone="yes"?>
<Relationships xmlns="http://schemas.openxmlformats.org/package/2006/relationships"><Relationship Id="rId1" Type="http://schemas.openxmlformats.org/officeDocument/2006/relationships/hyperlink" Target="https://azure.microsoft.com/en-us/services/" TargetMode="External"/></Relationships>
</file>

<file path=ppt/diagrams/_rels/drawing3.xml.rels><?xml version="1.0" encoding="UTF-8" standalone="yes"?>
<Relationships xmlns="http://schemas.openxmlformats.org/package/2006/relationships"><Relationship Id="rId1" Type="http://schemas.openxmlformats.org/officeDocument/2006/relationships/hyperlink" Target="https://azure.microsoft.com/en-us/services/"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D3D786-37A4-49F4-89D1-76612BCBCF0D}"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8F5F0091-999F-4734-B457-5032BF97D089}">
      <dgm:prSet phldrT="[Text]"/>
      <dgm:spPr/>
      <dgm:t>
        <a:bodyPr/>
        <a:lstStyle/>
        <a:p>
          <a:r>
            <a:rPr lang="en-US" dirty="0"/>
            <a:t>Public Cloud</a:t>
          </a:r>
        </a:p>
      </dgm:t>
    </dgm:pt>
    <dgm:pt modelId="{FA5BCA33-06CE-4583-A489-F8D1AAED1246}" type="parTrans" cxnId="{D14A2140-47B1-4399-BC15-58271AA864DF}">
      <dgm:prSet/>
      <dgm:spPr/>
      <dgm:t>
        <a:bodyPr/>
        <a:lstStyle/>
        <a:p>
          <a:endParaRPr lang="en-US"/>
        </a:p>
      </dgm:t>
    </dgm:pt>
    <dgm:pt modelId="{6674E328-60CF-43EC-BD41-95C41AD108D2}" type="sibTrans" cxnId="{D14A2140-47B1-4399-BC15-58271AA864DF}">
      <dgm:prSet/>
      <dgm:spPr/>
      <dgm:t>
        <a:bodyPr/>
        <a:lstStyle/>
        <a:p>
          <a:endParaRPr lang="en-US"/>
        </a:p>
      </dgm:t>
    </dgm:pt>
    <dgm:pt modelId="{7BE0F2E1-790D-44D8-A866-21ADD814223E}">
      <dgm:prSet phldrT="[Text]"/>
      <dgm:spPr/>
      <dgm:t>
        <a:bodyPr/>
        <a:lstStyle/>
        <a:p>
          <a:r>
            <a:rPr lang="en-US" dirty="0"/>
            <a:t>Private Cloud</a:t>
          </a:r>
        </a:p>
      </dgm:t>
    </dgm:pt>
    <dgm:pt modelId="{2936235F-DDA1-451B-9BB6-BC32AE9BC826}" type="parTrans" cxnId="{44442262-B269-488D-A366-EC866E7E37E3}">
      <dgm:prSet/>
      <dgm:spPr/>
      <dgm:t>
        <a:bodyPr/>
        <a:lstStyle/>
        <a:p>
          <a:endParaRPr lang="en-US"/>
        </a:p>
      </dgm:t>
    </dgm:pt>
    <dgm:pt modelId="{3247A188-299C-4DF4-B6D1-1D1452799849}" type="sibTrans" cxnId="{44442262-B269-488D-A366-EC866E7E37E3}">
      <dgm:prSet/>
      <dgm:spPr/>
      <dgm:t>
        <a:bodyPr/>
        <a:lstStyle/>
        <a:p>
          <a:endParaRPr lang="en-US"/>
        </a:p>
      </dgm:t>
    </dgm:pt>
    <dgm:pt modelId="{30B933A5-5FB0-40AF-84AD-1D3A82115432}">
      <dgm:prSet phldrT="[Text]"/>
      <dgm:spPr/>
      <dgm:t>
        <a:bodyPr/>
        <a:lstStyle/>
        <a:p>
          <a:r>
            <a:rPr lang="en-US" dirty="0"/>
            <a:t>Hybrid Cloud</a:t>
          </a:r>
        </a:p>
      </dgm:t>
    </dgm:pt>
    <dgm:pt modelId="{B634447D-3BAE-42B0-B204-27D6EBEE03EE}" type="parTrans" cxnId="{100794F8-017B-4185-AB76-7BBC7A0B764B}">
      <dgm:prSet/>
      <dgm:spPr/>
      <dgm:t>
        <a:bodyPr/>
        <a:lstStyle/>
        <a:p>
          <a:endParaRPr lang="en-US"/>
        </a:p>
      </dgm:t>
    </dgm:pt>
    <dgm:pt modelId="{8D2F7010-006E-4FBE-8F14-74C7AF3F1F53}" type="sibTrans" cxnId="{100794F8-017B-4185-AB76-7BBC7A0B764B}">
      <dgm:prSet/>
      <dgm:spPr/>
      <dgm:t>
        <a:bodyPr/>
        <a:lstStyle/>
        <a:p>
          <a:endParaRPr lang="en-US"/>
        </a:p>
      </dgm:t>
    </dgm:pt>
    <dgm:pt modelId="{EF3C27AB-C6B2-46AB-B378-9F07ABE051FB}">
      <dgm:prSet phldrT="[Text]"/>
      <dgm:spPr/>
      <dgm:t>
        <a:bodyPr/>
        <a:lstStyle/>
        <a:p>
          <a:r>
            <a:rPr lang="en-US" dirty="0"/>
            <a:t>Owned and operated by third-party cloud service providers</a:t>
          </a:r>
        </a:p>
      </dgm:t>
    </dgm:pt>
    <dgm:pt modelId="{0AC2C7A4-599E-4C04-90E2-59F0105DDAD1}" type="parTrans" cxnId="{4AC7CE8E-D46E-40FD-AE50-0860F2FBAE92}">
      <dgm:prSet/>
      <dgm:spPr/>
    </dgm:pt>
    <dgm:pt modelId="{721BB078-22D3-4757-A1AA-3007AEB2305F}" type="sibTrans" cxnId="{4AC7CE8E-D46E-40FD-AE50-0860F2FBAE92}">
      <dgm:prSet/>
      <dgm:spPr/>
    </dgm:pt>
    <dgm:pt modelId="{1BB25BEB-8A53-48E1-9AAF-B270B1E97581}">
      <dgm:prSet phldrT="[Text]"/>
      <dgm:spPr/>
      <dgm:t>
        <a:bodyPr/>
        <a:lstStyle/>
        <a:p>
          <a:r>
            <a:rPr lang="en-US" dirty="0"/>
            <a:t>Deliver computing resources like servers and storage over the internet</a:t>
          </a:r>
        </a:p>
      </dgm:t>
    </dgm:pt>
    <dgm:pt modelId="{59E7280C-2414-4FEA-9129-E98DFFA0FBBF}" type="parTrans" cxnId="{B19B00BF-49D1-426C-9EC5-0EEF834BA73B}">
      <dgm:prSet/>
      <dgm:spPr/>
    </dgm:pt>
    <dgm:pt modelId="{045E7FAD-E31B-43FD-894F-AF22CF2A7040}" type="sibTrans" cxnId="{B19B00BF-49D1-426C-9EC5-0EEF834BA73B}">
      <dgm:prSet/>
      <dgm:spPr/>
    </dgm:pt>
    <dgm:pt modelId="{EFE71584-BD68-41D5-ACD0-05DA8B5AED5E}">
      <dgm:prSet phldrT="[Text]"/>
      <dgm:spPr/>
      <dgm:t>
        <a:bodyPr/>
        <a:lstStyle/>
        <a:p>
          <a:r>
            <a:rPr lang="en-US" dirty="0"/>
            <a:t>Owned exclusively by a single business or organization</a:t>
          </a:r>
        </a:p>
      </dgm:t>
    </dgm:pt>
    <dgm:pt modelId="{9F6AAB78-A001-4068-B8F2-06DCA60B0BFA}" type="parTrans" cxnId="{55F80D05-3494-4FC2-B83F-58EEB1BFFFB2}">
      <dgm:prSet/>
      <dgm:spPr/>
    </dgm:pt>
    <dgm:pt modelId="{524C58B3-D536-4A54-B2ED-693078179D84}" type="sibTrans" cxnId="{55F80D05-3494-4FC2-B83F-58EEB1BFFFB2}">
      <dgm:prSet/>
      <dgm:spPr/>
    </dgm:pt>
    <dgm:pt modelId="{5919640D-9A12-4EE3-846A-1E6FA1A19033}">
      <dgm:prSet phldrT="[Text]"/>
      <dgm:spPr/>
      <dgm:t>
        <a:bodyPr/>
        <a:lstStyle/>
        <a:p>
          <a:r>
            <a:rPr lang="en-US" dirty="0"/>
            <a:t>Can be physically located on the company's on-site datacenter</a:t>
          </a:r>
        </a:p>
      </dgm:t>
    </dgm:pt>
    <dgm:pt modelId="{1DE460AA-9992-4686-8E07-0724AC20CABE}" type="parTrans" cxnId="{4F561A11-DAC1-4344-8E83-B3009C3DB831}">
      <dgm:prSet/>
      <dgm:spPr/>
    </dgm:pt>
    <dgm:pt modelId="{323D65E3-2A84-4FE2-B8FD-FCE1E8860C44}" type="sibTrans" cxnId="{4F561A11-DAC1-4344-8E83-B3009C3DB831}">
      <dgm:prSet/>
      <dgm:spPr/>
    </dgm:pt>
    <dgm:pt modelId="{3E9FD8D8-B63B-4A7E-AACD-E412648CBD56}">
      <dgm:prSet phldrT="[Text]"/>
      <dgm:spPr/>
      <dgm:t>
        <a:bodyPr/>
        <a:lstStyle/>
        <a:p>
          <a:r>
            <a:rPr lang="en-US" dirty="0"/>
            <a:t>Could also be hosted by a third-party service provider, but maintained by the organization on a private network</a:t>
          </a:r>
        </a:p>
      </dgm:t>
    </dgm:pt>
    <dgm:pt modelId="{C7882E50-F589-4AA9-87CC-329308D2D2E2}" type="parTrans" cxnId="{3C88C594-3E19-4CA8-BDC0-3EB626CD8970}">
      <dgm:prSet/>
      <dgm:spPr/>
    </dgm:pt>
    <dgm:pt modelId="{746D58B1-75E5-4A42-BD2E-BC8DB75D0224}" type="sibTrans" cxnId="{3C88C594-3E19-4CA8-BDC0-3EB626CD8970}">
      <dgm:prSet/>
      <dgm:spPr/>
    </dgm:pt>
    <dgm:pt modelId="{29E5EC0D-22F0-4AB3-A58E-776E661687F6}">
      <dgm:prSet phldrT="[Text]"/>
      <dgm:spPr/>
      <dgm:t>
        <a:bodyPr/>
        <a:lstStyle/>
        <a:p>
          <a:r>
            <a:rPr lang="en-US" dirty="0"/>
            <a:t>Somewhere in the middle of public and private</a:t>
          </a:r>
        </a:p>
      </dgm:t>
    </dgm:pt>
    <dgm:pt modelId="{484042CA-FA5C-4A2C-A5A6-234746FDDDE2}" type="parTrans" cxnId="{8064D808-8EFD-4A55-833C-B7755D6C19AF}">
      <dgm:prSet/>
      <dgm:spPr/>
    </dgm:pt>
    <dgm:pt modelId="{903B27F5-6CB9-440F-A95E-062ADC0BDBB1}" type="sibTrans" cxnId="{8064D808-8EFD-4A55-833C-B7755D6C19AF}">
      <dgm:prSet/>
      <dgm:spPr/>
    </dgm:pt>
    <dgm:pt modelId="{CB880F86-6E5B-417A-8C51-3712988A387F}">
      <dgm:prSet phldrT="[Text]"/>
      <dgm:spPr/>
      <dgm:t>
        <a:bodyPr/>
        <a:lstStyle/>
        <a:p>
          <a:r>
            <a:rPr lang="en-US" dirty="0"/>
            <a:t>Bound by technologies that allows data and applications to be shared between them</a:t>
          </a:r>
        </a:p>
      </dgm:t>
    </dgm:pt>
    <dgm:pt modelId="{376EEAA8-B2BE-485E-8CFF-D48B3F7C55B0}" type="parTrans" cxnId="{641118D6-BEDF-4AB5-964F-2EC27EB81611}">
      <dgm:prSet/>
      <dgm:spPr/>
    </dgm:pt>
    <dgm:pt modelId="{1AB5103A-41EF-4973-9EED-5528B4D631D5}" type="sibTrans" cxnId="{641118D6-BEDF-4AB5-964F-2EC27EB81611}">
      <dgm:prSet/>
      <dgm:spPr/>
    </dgm:pt>
    <dgm:pt modelId="{80EBCC4E-A7B0-4139-A40E-C9064B6E0D81}">
      <dgm:prSet phldrT="[Text]"/>
      <dgm:spPr/>
      <dgm:t>
        <a:bodyPr/>
        <a:lstStyle/>
        <a:p>
          <a:r>
            <a:rPr lang="en-US" dirty="0"/>
            <a:t>Most flexible option as it allows for a broad range of deployment options</a:t>
          </a:r>
        </a:p>
      </dgm:t>
    </dgm:pt>
    <dgm:pt modelId="{1C822258-6FCF-424E-884E-AE17DFBC8AFE}" type="parTrans" cxnId="{474D5DB3-668C-42E0-B386-CBA1EE8F2AB3}">
      <dgm:prSet/>
      <dgm:spPr/>
    </dgm:pt>
    <dgm:pt modelId="{062859B8-2444-4E68-B884-4B038A5B81DF}" type="sibTrans" cxnId="{474D5DB3-668C-42E0-B386-CBA1EE8F2AB3}">
      <dgm:prSet/>
      <dgm:spPr/>
    </dgm:pt>
    <dgm:pt modelId="{876B1214-9FC9-4634-BC7E-C7CF20425F4B}">
      <dgm:prSet phldrT="[Text]"/>
      <dgm:spPr/>
      <dgm:t>
        <a:bodyPr/>
        <a:lstStyle/>
        <a:p>
          <a:r>
            <a:rPr lang="en-US" dirty="0"/>
            <a:t>Most control over security and compliance</a:t>
          </a:r>
        </a:p>
      </dgm:t>
    </dgm:pt>
    <dgm:pt modelId="{7E0775E5-B07B-48C7-8F4D-9DB8473556FF}" type="parTrans" cxnId="{C8034D28-58E8-4578-A1F3-FA47C6DC1EEE}">
      <dgm:prSet/>
      <dgm:spPr/>
    </dgm:pt>
    <dgm:pt modelId="{F1215BA6-AEA4-4AA6-B2DD-5D5008C902D1}" type="sibTrans" cxnId="{C8034D28-58E8-4578-A1F3-FA47C6DC1EEE}">
      <dgm:prSet/>
      <dgm:spPr/>
    </dgm:pt>
    <dgm:pt modelId="{C5C56185-EFF5-4374-8979-BF29BC731B91}" type="pres">
      <dgm:prSet presAssocID="{ADD3D786-37A4-49F4-89D1-76612BCBCF0D}" presName="linear" presStyleCnt="0">
        <dgm:presLayoutVars>
          <dgm:dir/>
          <dgm:animLvl val="lvl"/>
          <dgm:resizeHandles val="exact"/>
        </dgm:presLayoutVars>
      </dgm:prSet>
      <dgm:spPr/>
    </dgm:pt>
    <dgm:pt modelId="{31ABDE28-C1C2-437D-A10A-33B00042C073}" type="pres">
      <dgm:prSet presAssocID="{8F5F0091-999F-4734-B457-5032BF97D089}" presName="parentLin" presStyleCnt="0"/>
      <dgm:spPr/>
    </dgm:pt>
    <dgm:pt modelId="{EFA1CF75-17AD-4211-9112-C162C1D67C40}" type="pres">
      <dgm:prSet presAssocID="{8F5F0091-999F-4734-B457-5032BF97D089}" presName="parentLeftMargin" presStyleLbl="node1" presStyleIdx="0" presStyleCnt="3"/>
      <dgm:spPr/>
    </dgm:pt>
    <dgm:pt modelId="{E76AFB1A-64C7-4602-89A6-8B86F19733AB}" type="pres">
      <dgm:prSet presAssocID="{8F5F0091-999F-4734-B457-5032BF97D089}" presName="parentText" presStyleLbl="node1" presStyleIdx="0" presStyleCnt="3">
        <dgm:presLayoutVars>
          <dgm:chMax val="0"/>
          <dgm:bulletEnabled val="1"/>
        </dgm:presLayoutVars>
      </dgm:prSet>
      <dgm:spPr/>
    </dgm:pt>
    <dgm:pt modelId="{FF9600A5-1538-42D8-BE7F-000FA8BC105C}" type="pres">
      <dgm:prSet presAssocID="{8F5F0091-999F-4734-B457-5032BF97D089}" presName="negativeSpace" presStyleCnt="0"/>
      <dgm:spPr/>
    </dgm:pt>
    <dgm:pt modelId="{B4253323-B4AE-4EF9-955D-D62EE2264EBF}" type="pres">
      <dgm:prSet presAssocID="{8F5F0091-999F-4734-B457-5032BF97D089}" presName="childText" presStyleLbl="conFgAcc1" presStyleIdx="0" presStyleCnt="3">
        <dgm:presLayoutVars>
          <dgm:bulletEnabled val="1"/>
        </dgm:presLayoutVars>
      </dgm:prSet>
      <dgm:spPr/>
    </dgm:pt>
    <dgm:pt modelId="{5EDA72F9-260F-4DF3-98DB-1A1C2CEC419C}" type="pres">
      <dgm:prSet presAssocID="{6674E328-60CF-43EC-BD41-95C41AD108D2}" presName="spaceBetweenRectangles" presStyleCnt="0"/>
      <dgm:spPr/>
    </dgm:pt>
    <dgm:pt modelId="{EA3A8E0B-D75D-4B37-A481-8A889891C942}" type="pres">
      <dgm:prSet presAssocID="{7BE0F2E1-790D-44D8-A866-21ADD814223E}" presName="parentLin" presStyleCnt="0"/>
      <dgm:spPr/>
    </dgm:pt>
    <dgm:pt modelId="{7A134705-E099-4BA4-A675-AEBF024DDD56}" type="pres">
      <dgm:prSet presAssocID="{7BE0F2E1-790D-44D8-A866-21ADD814223E}" presName="parentLeftMargin" presStyleLbl="node1" presStyleIdx="0" presStyleCnt="3"/>
      <dgm:spPr/>
    </dgm:pt>
    <dgm:pt modelId="{AA6E338D-2A26-404A-9470-85AEF2E61CE0}" type="pres">
      <dgm:prSet presAssocID="{7BE0F2E1-790D-44D8-A866-21ADD814223E}" presName="parentText" presStyleLbl="node1" presStyleIdx="1" presStyleCnt="3">
        <dgm:presLayoutVars>
          <dgm:chMax val="0"/>
          <dgm:bulletEnabled val="1"/>
        </dgm:presLayoutVars>
      </dgm:prSet>
      <dgm:spPr/>
    </dgm:pt>
    <dgm:pt modelId="{7DDE3F74-C2C5-4810-A9B1-19D67632BCFE}" type="pres">
      <dgm:prSet presAssocID="{7BE0F2E1-790D-44D8-A866-21ADD814223E}" presName="negativeSpace" presStyleCnt="0"/>
      <dgm:spPr/>
    </dgm:pt>
    <dgm:pt modelId="{1EFB7779-96A9-49EF-8588-888A6B6E4386}" type="pres">
      <dgm:prSet presAssocID="{7BE0F2E1-790D-44D8-A866-21ADD814223E}" presName="childText" presStyleLbl="conFgAcc1" presStyleIdx="1" presStyleCnt="3">
        <dgm:presLayoutVars>
          <dgm:bulletEnabled val="1"/>
        </dgm:presLayoutVars>
      </dgm:prSet>
      <dgm:spPr/>
    </dgm:pt>
    <dgm:pt modelId="{FD886B26-B5F2-49AC-9EA7-647F93ED4A0C}" type="pres">
      <dgm:prSet presAssocID="{3247A188-299C-4DF4-B6D1-1D1452799849}" presName="spaceBetweenRectangles" presStyleCnt="0"/>
      <dgm:spPr/>
    </dgm:pt>
    <dgm:pt modelId="{9D9086C8-4456-4730-8892-73ED087D8311}" type="pres">
      <dgm:prSet presAssocID="{30B933A5-5FB0-40AF-84AD-1D3A82115432}" presName="parentLin" presStyleCnt="0"/>
      <dgm:spPr/>
    </dgm:pt>
    <dgm:pt modelId="{4BF691E5-42D3-4D94-9A7A-177D423DE649}" type="pres">
      <dgm:prSet presAssocID="{30B933A5-5FB0-40AF-84AD-1D3A82115432}" presName="parentLeftMargin" presStyleLbl="node1" presStyleIdx="1" presStyleCnt="3"/>
      <dgm:spPr/>
    </dgm:pt>
    <dgm:pt modelId="{76FB680A-D70B-491B-B218-760E8919F152}" type="pres">
      <dgm:prSet presAssocID="{30B933A5-5FB0-40AF-84AD-1D3A82115432}" presName="parentText" presStyleLbl="node1" presStyleIdx="2" presStyleCnt="3">
        <dgm:presLayoutVars>
          <dgm:chMax val="0"/>
          <dgm:bulletEnabled val="1"/>
        </dgm:presLayoutVars>
      </dgm:prSet>
      <dgm:spPr/>
    </dgm:pt>
    <dgm:pt modelId="{DDBB7152-6865-4F03-883E-F2FA7DE86476}" type="pres">
      <dgm:prSet presAssocID="{30B933A5-5FB0-40AF-84AD-1D3A82115432}" presName="negativeSpace" presStyleCnt="0"/>
      <dgm:spPr/>
    </dgm:pt>
    <dgm:pt modelId="{7E5DB0C0-44DD-40D8-B809-852140CBF25B}" type="pres">
      <dgm:prSet presAssocID="{30B933A5-5FB0-40AF-84AD-1D3A82115432}" presName="childText" presStyleLbl="conFgAcc1" presStyleIdx="2" presStyleCnt="3">
        <dgm:presLayoutVars>
          <dgm:bulletEnabled val="1"/>
        </dgm:presLayoutVars>
      </dgm:prSet>
      <dgm:spPr/>
    </dgm:pt>
  </dgm:ptLst>
  <dgm:cxnLst>
    <dgm:cxn modelId="{55F80D05-3494-4FC2-B83F-58EEB1BFFFB2}" srcId="{7BE0F2E1-790D-44D8-A866-21ADD814223E}" destId="{EFE71584-BD68-41D5-ACD0-05DA8B5AED5E}" srcOrd="0" destOrd="0" parTransId="{9F6AAB78-A001-4068-B8F2-06DCA60B0BFA}" sibTransId="{524C58B3-D536-4A54-B2ED-693078179D84}"/>
    <dgm:cxn modelId="{24981D05-FAA6-4CC2-AB6D-A6A4EF78B977}" type="presOf" srcId="{7BE0F2E1-790D-44D8-A866-21ADD814223E}" destId="{7A134705-E099-4BA4-A675-AEBF024DDD56}" srcOrd="0" destOrd="0" presId="urn:microsoft.com/office/officeart/2005/8/layout/list1"/>
    <dgm:cxn modelId="{8064D808-8EFD-4A55-833C-B7755D6C19AF}" srcId="{30B933A5-5FB0-40AF-84AD-1D3A82115432}" destId="{29E5EC0D-22F0-4AB3-A58E-776E661687F6}" srcOrd="0" destOrd="0" parTransId="{484042CA-FA5C-4A2C-A5A6-234746FDDDE2}" sibTransId="{903B27F5-6CB9-440F-A95E-062ADC0BDBB1}"/>
    <dgm:cxn modelId="{5B621D09-6381-4886-9714-AFF0B8FDCC13}" type="presOf" srcId="{ADD3D786-37A4-49F4-89D1-76612BCBCF0D}" destId="{C5C56185-EFF5-4374-8979-BF29BC731B91}" srcOrd="0" destOrd="0" presId="urn:microsoft.com/office/officeart/2005/8/layout/list1"/>
    <dgm:cxn modelId="{4F561A11-DAC1-4344-8E83-B3009C3DB831}" srcId="{7BE0F2E1-790D-44D8-A866-21ADD814223E}" destId="{5919640D-9A12-4EE3-846A-1E6FA1A19033}" srcOrd="1" destOrd="0" parTransId="{1DE460AA-9992-4686-8E07-0724AC20CABE}" sibTransId="{323D65E3-2A84-4FE2-B8FD-FCE1E8860C44}"/>
    <dgm:cxn modelId="{C8034D28-58E8-4578-A1F3-FA47C6DC1EEE}" srcId="{7BE0F2E1-790D-44D8-A866-21ADD814223E}" destId="{876B1214-9FC9-4634-BC7E-C7CF20425F4B}" srcOrd="3" destOrd="0" parTransId="{7E0775E5-B07B-48C7-8F4D-9DB8473556FF}" sibTransId="{F1215BA6-AEA4-4AA6-B2DD-5D5008C902D1}"/>
    <dgm:cxn modelId="{D14A2140-47B1-4399-BC15-58271AA864DF}" srcId="{ADD3D786-37A4-49F4-89D1-76612BCBCF0D}" destId="{8F5F0091-999F-4734-B457-5032BF97D089}" srcOrd="0" destOrd="0" parTransId="{FA5BCA33-06CE-4583-A489-F8D1AAED1246}" sibTransId="{6674E328-60CF-43EC-BD41-95C41AD108D2}"/>
    <dgm:cxn modelId="{36691D62-0F0B-40F6-B68B-E3BC33307F6F}" type="presOf" srcId="{EF3C27AB-C6B2-46AB-B378-9F07ABE051FB}" destId="{B4253323-B4AE-4EF9-955D-D62EE2264EBF}" srcOrd="0" destOrd="0" presId="urn:microsoft.com/office/officeart/2005/8/layout/list1"/>
    <dgm:cxn modelId="{44442262-B269-488D-A366-EC866E7E37E3}" srcId="{ADD3D786-37A4-49F4-89D1-76612BCBCF0D}" destId="{7BE0F2E1-790D-44D8-A866-21ADD814223E}" srcOrd="1" destOrd="0" parTransId="{2936235F-DDA1-451B-9BB6-BC32AE9BC826}" sibTransId="{3247A188-299C-4DF4-B6D1-1D1452799849}"/>
    <dgm:cxn modelId="{067A0D6B-7B53-45CF-BC4F-45260D57E9C9}" type="presOf" srcId="{1BB25BEB-8A53-48E1-9AAF-B270B1E97581}" destId="{B4253323-B4AE-4EF9-955D-D62EE2264EBF}" srcOrd="0" destOrd="1" presId="urn:microsoft.com/office/officeart/2005/8/layout/list1"/>
    <dgm:cxn modelId="{8287394E-3698-4EB3-B088-7436527A9875}" type="presOf" srcId="{EFE71584-BD68-41D5-ACD0-05DA8B5AED5E}" destId="{1EFB7779-96A9-49EF-8588-888A6B6E4386}" srcOrd="0" destOrd="0" presId="urn:microsoft.com/office/officeart/2005/8/layout/list1"/>
    <dgm:cxn modelId="{EFE2A66F-04C4-4162-9D66-F4EFE30F105A}" type="presOf" srcId="{8F5F0091-999F-4734-B457-5032BF97D089}" destId="{E76AFB1A-64C7-4602-89A6-8B86F19733AB}" srcOrd="1" destOrd="0" presId="urn:microsoft.com/office/officeart/2005/8/layout/list1"/>
    <dgm:cxn modelId="{0C65B350-02C2-45BF-B889-C09910A24C8A}" type="presOf" srcId="{876B1214-9FC9-4634-BC7E-C7CF20425F4B}" destId="{1EFB7779-96A9-49EF-8588-888A6B6E4386}" srcOrd="0" destOrd="3" presId="urn:microsoft.com/office/officeart/2005/8/layout/list1"/>
    <dgm:cxn modelId="{9760BA7E-C4E6-4462-8F13-04228638DC7D}" type="presOf" srcId="{29E5EC0D-22F0-4AB3-A58E-776E661687F6}" destId="{7E5DB0C0-44DD-40D8-B809-852140CBF25B}" srcOrd="0" destOrd="0" presId="urn:microsoft.com/office/officeart/2005/8/layout/list1"/>
    <dgm:cxn modelId="{29C8A780-F6F3-457E-B91E-5E7F9F7CC98B}" type="presOf" srcId="{CB880F86-6E5B-417A-8C51-3712988A387F}" destId="{7E5DB0C0-44DD-40D8-B809-852140CBF25B}" srcOrd="0" destOrd="1" presId="urn:microsoft.com/office/officeart/2005/8/layout/list1"/>
    <dgm:cxn modelId="{A4014485-F49B-4310-8499-BA9E35586CE5}" type="presOf" srcId="{7BE0F2E1-790D-44D8-A866-21ADD814223E}" destId="{AA6E338D-2A26-404A-9470-85AEF2E61CE0}" srcOrd="1" destOrd="0" presId="urn:microsoft.com/office/officeart/2005/8/layout/list1"/>
    <dgm:cxn modelId="{4AC7CE8E-D46E-40FD-AE50-0860F2FBAE92}" srcId="{8F5F0091-999F-4734-B457-5032BF97D089}" destId="{EF3C27AB-C6B2-46AB-B378-9F07ABE051FB}" srcOrd="0" destOrd="0" parTransId="{0AC2C7A4-599E-4C04-90E2-59F0105DDAD1}" sibTransId="{721BB078-22D3-4757-A1AA-3007AEB2305F}"/>
    <dgm:cxn modelId="{0691E293-0928-4B52-AB27-A620B3737416}" type="presOf" srcId="{5919640D-9A12-4EE3-846A-1E6FA1A19033}" destId="{1EFB7779-96A9-49EF-8588-888A6B6E4386}" srcOrd="0" destOrd="1" presId="urn:microsoft.com/office/officeart/2005/8/layout/list1"/>
    <dgm:cxn modelId="{3C88C594-3E19-4CA8-BDC0-3EB626CD8970}" srcId="{7BE0F2E1-790D-44D8-A866-21ADD814223E}" destId="{3E9FD8D8-B63B-4A7E-AACD-E412648CBD56}" srcOrd="2" destOrd="0" parTransId="{C7882E50-F589-4AA9-87CC-329308D2D2E2}" sibTransId="{746D58B1-75E5-4A42-BD2E-BC8DB75D0224}"/>
    <dgm:cxn modelId="{C02C6AAC-1F15-450B-967B-6C9F8BA8F771}" type="presOf" srcId="{30B933A5-5FB0-40AF-84AD-1D3A82115432}" destId="{4BF691E5-42D3-4D94-9A7A-177D423DE649}" srcOrd="0" destOrd="0" presId="urn:microsoft.com/office/officeart/2005/8/layout/list1"/>
    <dgm:cxn modelId="{B431DDAE-6455-4197-89EC-C9A695A885C0}" type="presOf" srcId="{3E9FD8D8-B63B-4A7E-AACD-E412648CBD56}" destId="{1EFB7779-96A9-49EF-8588-888A6B6E4386}" srcOrd="0" destOrd="2" presId="urn:microsoft.com/office/officeart/2005/8/layout/list1"/>
    <dgm:cxn modelId="{474D5DB3-668C-42E0-B386-CBA1EE8F2AB3}" srcId="{30B933A5-5FB0-40AF-84AD-1D3A82115432}" destId="{80EBCC4E-A7B0-4139-A40E-C9064B6E0D81}" srcOrd="2" destOrd="0" parTransId="{1C822258-6FCF-424E-884E-AE17DFBC8AFE}" sibTransId="{062859B8-2444-4E68-B884-4B038A5B81DF}"/>
    <dgm:cxn modelId="{DF4449BE-E757-437A-8700-777450758EEB}" type="presOf" srcId="{30B933A5-5FB0-40AF-84AD-1D3A82115432}" destId="{76FB680A-D70B-491B-B218-760E8919F152}" srcOrd="1" destOrd="0" presId="urn:microsoft.com/office/officeart/2005/8/layout/list1"/>
    <dgm:cxn modelId="{B19B00BF-49D1-426C-9EC5-0EEF834BA73B}" srcId="{8F5F0091-999F-4734-B457-5032BF97D089}" destId="{1BB25BEB-8A53-48E1-9AAF-B270B1E97581}" srcOrd="1" destOrd="0" parTransId="{59E7280C-2414-4FEA-9129-E98DFFA0FBBF}" sibTransId="{045E7FAD-E31B-43FD-894F-AF22CF2A7040}"/>
    <dgm:cxn modelId="{094CE0C9-0366-49C4-9990-F35228B2DDA1}" type="presOf" srcId="{8F5F0091-999F-4734-B457-5032BF97D089}" destId="{EFA1CF75-17AD-4211-9112-C162C1D67C40}" srcOrd="0" destOrd="0" presId="urn:microsoft.com/office/officeart/2005/8/layout/list1"/>
    <dgm:cxn modelId="{641118D6-BEDF-4AB5-964F-2EC27EB81611}" srcId="{30B933A5-5FB0-40AF-84AD-1D3A82115432}" destId="{CB880F86-6E5B-417A-8C51-3712988A387F}" srcOrd="1" destOrd="0" parTransId="{376EEAA8-B2BE-485E-8CFF-D48B3F7C55B0}" sibTransId="{1AB5103A-41EF-4973-9EED-5528B4D631D5}"/>
    <dgm:cxn modelId="{100794F8-017B-4185-AB76-7BBC7A0B764B}" srcId="{ADD3D786-37A4-49F4-89D1-76612BCBCF0D}" destId="{30B933A5-5FB0-40AF-84AD-1D3A82115432}" srcOrd="2" destOrd="0" parTransId="{B634447D-3BAE-42B0-B204-27D6EBEE03EE}" sibTransId="{8D2F7010-006E-4FBE-8F14-74C7AF3F1F53}"/>
    <dgm:cxn modelId="{024BCAFA-EC9E-45F8-8358-8FE80C5F0AB7}" type="presOf" srcId="{80EBCC4E-A7B0-4139-A40E-C9064B6E0D81}" destId="{7E5DB0C0-44DD-40D8-B809-852140CBF25B}" srcOrd="0" destOrd="2" presId="urn:microsoft.com/office/officeart/2005/8/layout/list1"/>
    <dgm:cxn modelId="{6905737D-CA88-4E60-A944-87E91A13FF6E}" type="presParOf" srcId="{C5C56185-EFF5-4374-8979-BF29BC731B91}" destId="{31ABDE28-C1C2-437D-A10A-33B00042C073}" srcOrd="0" destOrd="0" presId="urn:microsoft.com/office/officeart/2005/8/layout/list1"/>
    <dgm:cxn modelId="{E2143BCA-93B2-4758-B764-654B67DF1842}" type="presParOf" srcId="{31ABDE28-C1C2-437D-A10A-33B00042C073}" destId="{EFA1CF75-17AD-4211-9112-C162C1D67C40}" srcOrd="0" destOrd="0" presId="urn:microsoft.com/office/officeart/2005/8/layout/list1"/>
    <dgm:cxn modelId="{624E5DF3-8F35-4E20-9C2C-002175822D2B}" type="presParOf" srcId="{31ABDE28-C1C2-437D-A10A-33B00042C073}" destId="{E76AFB1A-64C7-4602-89A6-8B86F19733AB}" srcOrd="1" destOrd="0" presId="urn:microsoft.com/office/officeart/2005/8/layout/list1"/>
    <dgm:cxn modelId="{487E39FA-B6D2-4FAF-917B-4DF973FE1485}" type="presParOf" srcId="{C5C56185-EFF5-4374-8979-BF29BC731B91}" destId="{FF9600A5-1538-42D8-BE7F-000FA8BC105C}" srcOrd="1" destOrd="0" presId="urn:microsoft.com/office/officeart/2005/8/layout/list1"/>
    <dgm:cxn modelId="{A387BEB2-DD5C-473F-AC16-7CBE68F04E12}" type="presParOf" srcId="{C5C56185-EFF5-4374-8979-BF29BC731B91}" destId="{B4253323-B4AE-4EF9-955D-D62EE2264EBF}" srcOrd="2" destOrd="0" presId="urn:microsoft.com/office/officeart/2005/8/layout/list1"/>
    <dgm:cxn modelId="{4ACEA670-1541-4676-A2EE-3BAD6499DE47}" type="presParOf" srcId="{C5C56185-EFF5-4374-8979-BF29BC731B91}" destId="{5EDA72F9-260F-4DF3-98DB-1A1C2CEC419C}" srcOrd="3" destOrd="0" presId="urn:microsoft.com/office/officeart/2005/8/layout/list1"/>
    <dgm:cxn modelId="{C8498B38-2680-41B2-AD42-24EA9E1F6CEC}" type="presParOf" srcId="{C5C56185-EFF5-4374-8979-BF29BC731B91}" destId="{EA3A8E0B-D75D-4B37-A481-8A889891C942}" srcOrd="4" destOrd="0" presId="urn:microsoft.com/office/officeart/2005/8/layout/list1"/>
    <dgm:cxn modelId="{142E06B9-D76E-4251-AE56-025FD820878A}" type="presParOf" srcId="{EA3A8E0B-D75D-4B37-A481-8A889891C942}" destId="{7A134705-E099-4BA4-A675-AEBF024DDD56}" srcOrd="0" destOrd="0" presId="urn:microsoft.com/office/officeart/2005/8/layout/list1"/>
    <dgm:cxn modelId="{C0BC242C-BB3B-4A7A-9A61-E4AF6884E0DA}" type="presParOf" srcId="{EA3A8E0B-D75D-4B37-A481-8A889891C942}" destId="{AA6E338D-2A26-404A-9470-85AEF2E61CE0}" srcOrd="1" destOrd="0" presId="urn:microsoft.com/office/officeart/2005/8/layout/list1"/>
    <dgm:cxn modelId="{86F829E8-B947-4F69-BF97-242763C3711A}" type="presParOf" srcId="{C5C56185-EFF5-4374-8979-BF29BC731B91}" destId="{7DDE3F74-C2C5-4810-A9B1-19D67632BCFE}" srcOrd="5" destOrd="0" presId="urn:microsoft.com/office/officeart/2005/8/layout/list1"/>
    <dgm:cxn modelId="{7A0ED80F-76CD-44FF-842A-187DAB3A4DC0}" type="presParOf" srcId="{C5C56185-EFF5-4374-8979-BF29BC731B91}" destId="{1EFB7779-96A9-49EF-8588-888A6B6E4386}" srcOrd="6" destOrd="0" presId="urn:microsoft.com/office/officeart/2005/8/layout/list1"/>
    <dgm:cxn modelId="{5091E6AF-73EB-4D5D-8BE7-CC3D2FAE120B}" type="presParOf" srcId="{C5C56185-EFF5-4374-8979-BF29BC731B91}" destId="{FD886B26-B5F2-49AC-9EA7-647F93ED4A0C}" srcOrd="7" destOrd="0" presId="urn:microsoft.com/office/officeart/2005/8/layout/list1"/>
    <dgm:cxn modelId="{34208C59-058B-4B0A-8215-8678D33E1E05}" type="presParOf" srcId="{C5C56185-EFF5-4374-8979-BF29BC731B91}" destId="{9D9086C8-4456-4730-8892-73ED087D8311}" srcOrd="8" destOrd="0" presId="urn:microsoft.com/office/officeart/2005/8/layout/list1"/>
    <dgm:cxn modelId="{EE205FF7-AAB5-4CD4-B923-5DDDC51E42B6}" type="presParOf" srcId="{9D9086C8-4456-4730-8892-73ED087D8311}" destId="{4BF691E5-42D3-4D94-9A7A-177D423DE649}" srcOrd="0" destOrd="0" presId="urn:microsoft.com/office/officeart/2005/8/layout/list1"/>
    <dgm:cxn modelId="{C5CE1554-7C67-4270-A2D3-58DBE0F40901}" type="presParOf" srcId="{9D9086C8-4456-4730-8892-73ED087D8311}" destId="{76FB680A-D70B-491B-B218-760E8919F152}" srcOrd="1" destOrd="0" presId="urn:microsoft.com/office/officeart/2005/8/layout/list1"/>
    <dgm:cxn modelId="{A90E0F80-9A8D-4376-9A4B-A54CFE7CAED0}" type="presParOf" srcId="{C5C56185-EFF5-4374-8979-BF29BC731B91}" destId="{DDBB7152-6865-4F03-883E-F2FA7DE86476}" srcOrd="9" destOrd="0" presId="urn:microsoft.com/office/officeart/2005/8/layout/list1"/>
    <dgm:cxn modelId="{763E7ECE-43F6-4F23-BBD2-06D33553AFCF}" type="presParOf" srcId="{C5C56185-EFF5-4374-8979-BF29BC731B91}" destId="{7E5DB0C0-44DD-40D8-B809-852140CBF25B}"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C214CA-EDAD-46C3-970A-D2821ED39634}" type="doc">
      <dgm:prSet loTypeId="urn:microsoft.com/office/officeart/2005/8/layout/hList1" loCatId="list" qsTypeId="urn:microsoft.com/office/officeart/2005/8/quickstyle/simple1" qsCatId="simple" csTypeId="urn:microsoft.com/office/officeart/2005/8/colors/colorful4" csCatId="colorful" phldr="1"/>
      <dgm:spPr/>
      <dgm:t>
        <a:bodyPr/>
        <a:lstStyle/>
        <a:p>
          <a:endParaRPr lang="en-US"/>
        </a:p>
      </dgm:t>
    </dgm:pt>
    <dgm:pt modelId="{F6F91384-A0D6-476F-A21F-E2CCEC34E7DC}">
      <dgm:prSet phldrT="[Text]"/>
      <dgm:spPr/>
      <dgm:t>
        <a:bodyPr/>
        <a:lstStyle/>
        <a:p>
          <a:r>
            <a:rPr lang="en-US" dirty="0"/>
            <a:t>PaaS</a:t>
          </a:r>
        </a:p>
      </dgm:t>
    </dgm:pt>
    <dgm:pt modelId="{F442CC46-5FC8-496F-AC1D-04EFAC052E9F}" type="parTrans" cxnId="{DB9B3456-622D-4FA0-A13B-A3D141AA9059}">
      <dgm:prSet/>
      <dgm:spPr/>
      <dgm:t>
        <a:bodyPr/>
        <a:lstStyle/>
        <a:p>
          <a:endParaRPr lang="en-US"/>
        </a:p>
      </dgm:t>
    </dgm:pt>
    <dgm:pt modelId="{34A217AB-91C9-4619-BB78-60A89585D549}" type="sibTrans" cxnId="{DB9B3456-622D-4FA0-A13B-A3D141AA9059}">
      <dgm:prSet/>
      <dgm:spPr/>
      <dgm:t>
        <a:bodyPr/>
        <a:lstStyle/>
        <a:p>
          <a:endParaRPr lang="en-US"/>
        </a:p>
      </dgm:t>
    </dgm:pt>
    <dgm:pt modelId="{34DACCAD-0A24-4121-97AA-8FC0FAD031C1}">
      <dgm:prSet phldrT="[Text]"/>
      <dgm:spPr/>
      <dgm:t>
        <a:bodyPr/>
        <a:lstStyle/>
        <a:p>
          <a:r>
            <a:rPr lang="en-US" dirty="0"/>
            <a:t>Services that provide on-demand environments for developing, testing, delivering, and managing software applications</a:t>
          </a:r>
        </a:p>
      </dgm:t>
    </dgm:pt>
    <dgm:pt modelId="{F8F94C03-F83D-4ED0-A104-BDD7F094FFE7}" type="parTrans" cxnId="{7E6E0C4E-791A-4564-ABF2-373A691F21FC}">
      <dgm:prSet/>
      <dgm:spPr/>
      <dgm:t>
        <a:bodyPr/>
        <a:lstStyle/>
        <a:p>
          <a:endParaRPr lang="en-US"/>
        </a:p>
      </dgm:t>
    </dgm:pt>
    <dgm:pt modelId="{84702332-9750-4150-A883-1D942FFC9BAB}" type="sibTrans" cxnId="{7E6E0C4E-791A-4564-ABF2-373A691F21FC}">
      <dgm:prSet/>
      <dgm:spPr/>
      <dgm:t>
        <a:bodyPr/>
        <a:lstStyle/>
        <a:p>
          <a:endParaRPr lang="en-US"/>
        </a:p>
      </dgm:t>
    </dgm:pt>
    <dgm:pt modelId="{B8D0B91B-D316-4ED7-93CD-39CCB4E71DD7}">
      <dgm:prSet phldrT="[Text]"/>
      <dgm:spPr/>
      <dgm:t>
        <a:bodyPr/>
        <a:lstStyle/>
        <a:p>
          <a:r>
            <a:rPr lang="en-US" dirty="0"/>
            <a:t>No (less) need to manage underlying infrastructure</a:t>
          </a:r>
        </a:p>
      </dgm:t>
    </dgm:pt>
    <dgm:pt modelId="{C57F16CB-6233-4466-B590-534F236A75A5}" type="parTrans" cxnId="{7C3B77F7-01B2-445B-B235-124AD1CAD38E}">
      <dgm:prSet/>
      <dgm:spPr/>
      <dgm:t>
        <a:bodyPr/>
        <a:lstStyle/>
        <a:p>
          <a:endParaRPr lang="en-US"/>
        </a:p>
      </dgm:t>
    </dgm:pt>
    <dgm:pt modelId="{FEE18146-ECCB-410D-A2E1-5194CAC292DF}" type="sibTrans" cxnId="{7C3B77F7-01B2-445B-B235-124AD1CAD38E}">
      <dgm:prSet/>
      <dgm:spPr/>
      <dgm:t>
        <a:bodyPr/>
        <a:lstStyle/>
        <a:p>
          <a:endParaRPr lang="en-US"/>
        </a:p>
      </dgm:t>
    </dgm:pt>
    <dgm:pt modelId="{6669E149-3258-4A2D-AF97-455CBD8CCD60}">
      <dgm:prSet phldrT="[Text]"/>
      <dgm:spPr/>
      <dgm:t>
        <a:bodyPr/>
        <a:lstStyle/>
        <a:p>
          <a:r>
            <a:rPr lang="en-US" dirty="0"/>
            <a:t>SaaS</a:t>
          </a:r>
        </a:p>
      </dgm:t>
    </dgm:pt>
    <dgm:pt modelId="{48F2911B-0190-4050-9089-35F047936648}" type="parTrans" cxnId="{B494D4B7-6371-4EB7-B434-51DE22DE8D0B}">
      <dgm:prSet/>
      <dgm:spPr/>
      <dgm:t>
        <a:bodyPr/>
        <a:lstStyle/>
        <a:p>
          <a:endParaRPr lang="en-US"/>
        </a:p>
      </dgm:t>
    </dgm:pt>
    <dgm:pt modelId="{40295AA7-7184-46C0-80B2-F966DC370493}" type="sibTrans" cxnId="{B494D4B7-6371-4EB7-B434-51DE22DE8D0B}">
      <dgm:prSet/>
      <dgm:spPr/>
      <dgm:t>
        <a:bodyPr/>
        <a:lstStyle/>
        <a:p>
          <a:endParaRPr lang="en-US"/>
        </a:p>
      </dgm:t>
    </dgm:pt>
    <dgm:pt modelId="{18DD9011-26FA-4AC4-8510-49B153655E0C}">
      <dgm:prSet phldrT="[Text]"/>
      <dgm:spPr/>
      <dgm:t>
        <a:bodyPr/>
        <a:lstStyle/>
        <a:p>
          <a:r>
            <a:rPr lang="en-US" b="1" dirty="0"/>
            <a:t>Software</a:t>
          </a:r>
        </a:p>
      </dgm:t>
    </dgm:pt>
    <dgm:pt modelId="{D6F9FA6F-EEA0-45BC-8716-A6EAE8597356}" type="parTrans" cxnId="{EB807F42-367E-488C-B1E6-E9AB021E5549}">
      <dgm:prSet/>
      <dgm:spPr/>
      <dgm:t>
        <a:bodyPr/>
        <a:lstStyle/>
        <a:p>
          <a:endParaRPr lang="en-US"/>
        </a:p>
      </dgm:t>
    </dgm:pt>
    <dgm:pt modelId="{6A19E1BA-ED38-4400-8FD4-DFF5BD25341E}" type="sibTrans" cxnId="{EB807F42-367E-488C-B1E6-E9AB021E5549}">
      <dgm:prSet/>
      <dgm:spPr/>
      <dgm:t>
        <a:bodyPr/>
        <a:lstStyle/>
        <a:p>
          <a:endParaRPr lang="en-US"/>
        </a:p>
      </dgm:t>
    </dgm:pt>
    <dgm:pt modelId="{E74A751B-C07D-4448-8031-81B206C9D432}">
      <dgm:prSet phldrT="[Text]"/>
      <dgm:spPr/>
      <dgm:t>
        <a:bodyPr/>
        <a:lstStyle/>
        <a:p>
          <a:r>
            <a:rPr lang="en-US" dirty="0"/>
            <a:t>Delivery of software applications over the internet</a:t>
          </a:r>
        </a:p>
      </dgm:t>
    </dgm:pt>
    <dgm:pt modelId="{AA2DE31F-2A51-4EC6-ADD8-A1A7A93BE13C}" type="parTrans" cxnId="{AA7E7FEE-F87D-4DEB-A461-F9410970C1AB}">
      <dgm:prSet/>
      <dgm:spPr/>
      <dgm:t>
        <a:bodyPr/>
        <a:lstStyle/>
        <a:p>
          <a:endParaRPr lang="en-US"/>
        </a:p>
      </dgm:t>
    </dgm:pt>
    <dgm:pt modelId="{F2A98037-4187-4F8E-A73F-F35080880822}" type="sibTrans" cxnId="{AA7E7FEE-F87D-4DEB-A461-F9410970C1AB}">
      <dgm:prSet/>
      <dgm:spPr/>
      <dgm:t>
        <a:bodyPr/>
        <a:lstStyle/>
        <a:p>
          <a:endParaRPr lang="en-US"/>
        </a:p>
      </dgm:t>
    </dgm:pt>
    <dgm:pt modelId="{A761BEA5-82C3-4D50-966C-F9D4AF12F5C6}">
      <dgm:prSet phldrT="[Text]"/>
      <dgm:spPr/>
      <dgm:t>
        <a:bodyPr/>
        <a:lstStyle/>
        <a:p>
          <a:r>
            <a:rPr lang="en-US" dirty="0"/>
            <a:t>Serverless</a:t>
          </a:r>
        </a:p>
      </dgm:t>
    </dgm:pt>
    <dgm:pt modelId="{C8FE868F-93D3-4EF4-82C6-21794B4B585B}" type="parTrans" cxnId="{D2054161-BE36-4CE7-93B9-F93553A348CD}">
      <dgm:prSet/>
      <dgm:spPr/>
      <dgm:t>
        <a:bodyPr/>
        <a:lstStyle/>
        <a:p>
          <a:endParaRPr lang="en-US"/>
        </a:p>
      </dgm:t>
    </dgm:pt>
    <dgm:pt modelId="{28162833-4B26-4378-8CFB-5938A2D7230E}" type="sibTrans" cxnId="{D2054161-BE36-4CE7-93B9-F93553A348CD}">
      <dgm:prSet/>
      <dgm:spPr/>
      <dgm:t>
        <a:bodyPr/>
        <a:lstStyle/>
        <a:p>
          <a:endParaRPr lang="en-US"/>
        </a:p>
      </dgm:t>
    </dgm:pt>
    <dgm:pt modelId="{3542010A-ECEC-4BB1-BFC9-02F46EC68D08}">
      <dgm:prSet phldrT="[Text]"/>
      <dgm:spPr/>
      <dgm:t>
        <a:bodyPr/>
        <a:lstStyle/>
        <a:p>
          <a:r>
            <a:rPr lang="en-US" dirty="0"/>
            <a:t>Overlaps with PaaS</a:t>
          </a:r>
        </a:p>
      </dgm:t>
    </dgm:pt>
    <dgm:pt modelId="{9E5AA92D-7709-41FA-A7CE-7658AB8D2FA0}" type="parTrans" cxnId="{DB3855B3-6742-41A9-8D35-3D927E0F53A1}">
      <dgm:prSet/>
      <dgm:spPr/>
      <dgm:t>
        <a:bodyPr/>
        <a:lstStyle/>
        <a:p>
          <a:endParaRPr lang="en-US"/>
        </a:p>
      </dgm:t>
    </dgm:pt>
    <dgm:pt modelId="{6CB9F086-E852-44D9-96A6-FEAB283B083D}" type="sibTrans" cxnId="{DB3855B3-6742-41A9-8D35-3D927E0F53A1}">
      <dgm:prSet/>
      <dgm:spPr/>
      <dgm:t>
        <a:bodyPr/>
        <a:lstStyle/>
        <a:p>
          <a:endParaRPr lang="en-US"/>
        </a:p>
      </dgm:t>
    </dgm:pt>
    <dgm:pt modelId="{7316B9C0-E807-4142-96E8-5A5F3F904DB9}">
      <dgm:prSet phldrT="[Text]"/>
      <dgm:spPr/>
      <dgm:t>
        <a:bodyPr/>
        <a:lstStyle/>
        <a:p>
          <a:r>
            <a:rPr lang="en-US" dirty="0"/>
            <a:t>Focuses on building app functionality without spending time managing the servers and infrastructures required to do so</a:t>
          </a:r>
        </a:p>
      </dgm:t>
    </dgm:pt>
    <dgm:pt modelId="{71D05397-61CF-435A-9E2E-6C61B7515B72}" type="parTrans" cxnId="{5AF53668-225C-4097-8B82-697F57916E0C}">
      <dgm:prSet/>
      <dgm:spPr/>
      <dgm:t>
        <a:bodyPr/>
        <a:lstStyle/>
        <a:p>
          <a:endParaRPr lang="en-US"/>
        </a:p>
      </dgm:t>
    </dgm:pt>
    <dgm:pt modelId="{C6F2267B-CAB0-4047-962B-CFA65CBA1A4D}" type="sibTrans" cxnId="{5AF53668-225C-4097-8B82-697F57916E0C}">
      <dgm:prSet/>
      <dgm:spPr/>
      <dgm:t>
        <a:bodyPr/>
        <a:lstStyle/>
        <a:p>
          <a:endParaRPr lang="en-US"/>
        </a:p>
      </dgm:t>
    </dgm:pt>
    <dgm:pt modelId="{7C342E3D-8281-402B-9304-4907050C7DB4}">
      <dgm:prSet phldrT="[Text]"/>
      <dgm:spPr/>
      <dgm:t>
        <a:bodyPr/>
        <a:lstStyle/>
        <a:p>
          <a:r>
            <a:rPr lang="en-US" dirty="0"/>
            <a:t>IaaS</a:t>
          </a:r>
        </a:p>
      </dgm:t>
    </dgm:pt>
    <dgm:pt modelId="{E55AB137-ECED-41D4-9A72-D8C19851B4C5}" type="parTrans" cxnId="{9F4D356F-57A0-43D5-B524-96FAAAA6CE96}">
      <dgm:prSet/>
      <dgm:spPr/>
      <dgm:t>
        <a:bodyPr/>
        <a:lstStyle/>
        <a:p>
          <a:endParaRPr lang="en-US"/>
        </a:p>
      </dgm:t>
    </dgm:pt>
    <dgm:pt modelId="{3582DEEB-4364-410E-AA37-ABDD94AD8758}" type="sibTrans" cxnId="{9F4D356F-57A0-43D5-B524-96FAAAA6CE96}">
      <dgm:prSet/>
      <dgm:spPr/>
      <dgm:t>
        <a:bodyPr/>
        <a:lstStyle/>
        <a:p>
          <a:endParaRPr lang="en-US"/>
        </a:p>
      </dgm:t>
    </dgm:pt>
    <dgm:pt modelId="{135CCAC7-8F28-41A9-9840-AE96C100F372}">
      <dgm:prSet phldrT="[Text]"/>
      <dgm:spPr/>
      <dgm:t>
        <a:bodyPr/>
        <a:lstStyle/>
        <a:p>
          <a:r>
            <a:rPr lang="en-US" dirty="0"/>
            <a:t>Most basic form of cloud computing services</a:t>
          </a:r>
        </a:p>
      </dgm:t>
    </dgm:pt>
    <dgm:pt modelId="{CEB75547-C761-40E6-859A-2ADB8AE3F0F6}" type="parTrans" cxnId="{BC77E7F9-7534-47E4-96C4-9F2016D8FF6C}">
      <dgm:prSet/>
      <dgm:spPr/>
      <dgm:t>
        <a:bodyPr/>
        <a:lstStyle/>
        <a:p>
          <a:endParaRPr lang="en-US"/>
        </a:p>
      </dgm:t>
    </dgm:pt>
    <dgm:pt modelId="{C885DCE3-CC28-4ADC-A28B-33EC89661D29}" type="sibTrans" cxnId="{BC77E7F9-7534-47E4-96C4-9F2016D8FF6C}">
      <dgm:prSet/>
      <dgm:spPr/>
      <dgm:t>
        <a:bodyPr/>
        <a:lstStyle/>
        <a:p>
          <a:endParaRPr lang="en-US"/>
        </a:p>
      </dgm:t>
    </dgm:pt>
    <dgm:pt modelId="{72C5D0FE-C52C-4CC9-A85C-E567052534C0}">
      <dgm:prSet phldrT="[Text]"/>
      <dgm:spPr/>
      <dgm:t>
        <a:bodyPr/>
        <a:lstStyle/>
        <a:p>
          <a:r>
            <a:rPr lang="en-US" dirty="0"/>
            <a:t>Rent IT infrastructure</a:t>
          </a:r>
        </a:p>
      </dgm:t>
    </dgm:pt>
    <dgm:pt modelId="{FAFD2854-F635-4F66-ABB2-B6FBCABDB926}" type="parTrans" cxnId="{1BBE4501-BC34-445D-A585-1887DDBFCDFF}">
      <dgm:prSet/>
      <dgm:spPr/>
      <dgm:t>
        <a:bodyPr/>
        <a:lstStyle/>
        <a:p>
          <a:endParaRPr lang="en-US"/>
        </a:p>
      </dgm:t>
    </dgm:pt>
    <dgm:pt modelId="{716A6517-03B4-4F96-A313-89CFA1CFC68C}" type="sibTrans" cxnId="{1BBE4501-BC34-445D-A585-1887DDBFCDFF}">
      <dgm:prSet/>
      <dgm:spPr/>
      <dgm:t>
        <a:bodyPr/>
        <a:lstStyle/>
        <a:p>
          <a:endParaRPr lang="en-US"/>
        </a:p>
      </dgm:t>
    </dgm:pt>
    <dgm:pt modelId="{DA8160EB-FB1D-49A2-BFF9-3710BB70403D}">
      <dgm:prSet phldrT="[Text]"/>
      <dgm:spPr/>
      <dgm:t>
        <a:bodyPr/>
        <a:lstStyle/>
        <a:p>
          <a:r>
            <a:rPr lang="en-US" dirty="0"/>
            <a:t>Includes:</a:t>
          </a:r>
        </a:p>
      </dgm:t>
    </dgm:pt>
    <dgm:pt modelId="{DCCA1CDF-C778-4E15-99D7-F90FE099606A}" type="parTrans" cxnId="{36155B93-4A19-4C76-BD5F-7D4FBB12A64A}">
      <dgm:prSet/>
      <dgm:spPr/>
      <dgm:t>
        <a:bodyPr/>
        <a:lstStyle/>
        <a:p>
          <a:endParaRPr lang="en-US"/>
        </a:p>
      </dgm:t>
    </dgm:pt>
    <dgm:pt modelId="{0E0F4E85-7028-4CD8-B8DF-3B0D3ECF066F}" type="sibTrans" cxnId="{36155B93-4A19-4C76-BD5F-7D4FBB12A64A}">
      <dgm:prSet/>
      <dgm:spPr/>
      <dgm:t>
        <a:bodyPr/>
        <a:lstStyle/>
        <a:p>
          <a:endParaRPr lang="en-US"/>
        </a:p>
      </dgm:t>
    </dgm:pt>
    <dgm:pt modelId="{4E041DBF-C09B-4035-A5DD-FC8C3C76E1D0}">
      <dgm:prSet phldrT="[Text]"/>
      <dgm:spPr/>
      <dgm:t>
        <a:bodyPr/>
        <a:lstStyle/>
        <a:p>
          <a:r>
            <a:rPr lang="en-US" dirty="0"/>
            <a:t>VMs, Storage,  Networks, Operating Systems</a:t>
          </a:r>
        </a:p>
      </dgm:t>
    </dgm:pt>
    <dgm:pt modelId="{06D67682-7A5C-44FF-82F1-34D8485F46FE}" type="parTrans" cxnId="{CCF40FB7-2071-4625-A817-7C751A8FC3D2}">
      <dgm:prSet/>
      <dgm:spPr/>
      <dgm:t>
        <a:bodyPr/>
        <a:lstStyle/>
        <a:p>
          <a:endParaRPr lang="en-US"/>
        </a:p>
      </dgm:t>
    </dgm:pt>
    <dgm:pt modelId="{C59E4DB8-CB15-4735-918D-16B41310D2FE}" type="sibTrans" cxnId="{CCF40FB7-2071-4625-A817-7C751A8FC3D2}">
      <dgm:prSet/>
      <dgm:spPr/>
      <dgm:t>
        <a:bodyPr/>
        <a:lstStyle/>
        <a:p>
          <a:endParaRPr lang="en-US"/>
        </a:p>
      </dgm:t>
    </dgm:pt>
    <dgm:pt modelId="{55622003-F461-4440-824A-1F37C037048F}">
      <dgm:prSet phldrT="[Text]"/>
      <dgm:spPr/>
      <dgm:t>
        <a:bodyPr/>
        <a:lstStyle/>
        <a:p>
          <a:r>
            <a:rPr lang="en-US" b="1" dirty="0"/>
            <a:t>Infrastructure</a:t>
          </a:r>
        </a:p>
      </dgm:t>
    </dgm:pt>
    <dgm:pt modelId="{3484EC6B-E1E0-4BB8-B3DD-CFAB77EBE3D9}" type="parTrans" cxnId="{34C52FB6-A9DB-4F48-8867-66EB7D16DD0C}">
      <dgm:prSet/>
      <dgm:spPr/>
      <dgm:t>
        <a:bodyPr/>
        <a:lstStyle/>
        <a:p>
          <a:endParaRPr lang="en-US"/>
        </a:p>
      </dgm:t>
    </dgm:pt>
    <dgm:pt modelId="{D1356CF5-762B-4C09-9B59-78A2086B4E3C}" type="sibTrans" cxnId="{34C52FB6-A9DB-4F48-8867-66EB7D16DD0C}">
      <dgm:prSet/>
      <dgm:spPr/>
      <dgm:t>
        <a:bodyPr/>
        <a:lstStyle/>
        <a:p>
          <a:endParaRPr lang="en-US"/>
        </a:p>
      </dgm:t>
    </dgm:pt>
    <dgm:pt modelId="{BAA9E249-A76C-4490-ACF1-31F682AE2976}">
      <dgm:prSet phldrT="[Text]"/>
      <dgm:spPr/>
      <dgm:t>
        <a:bodyPr/>
        <a:lstStyle/>
        <a:p>
          <a:r>
            <a:rPr lang="en-US" b="1" dirty="0"/>
            <a:t>Platform</a:t>
          </a:r>
        </a:p>
      </dgm:t>
    </dgm:pt>
    <dgm:pt modelId="{27525D4B-2774-4278-BD3C-F132B81C8105}" type="parTrans" cxnId="{46FB6C88-9236-42CE-B28D-495A979A3F81}">
      <dgm:prSet/>
      <dgm:spPr/>
      <dgm:t>
        <a:bodyPr/>
        <a:lstStyle/>
        <a:p>
          <a:endParaRPr lang="en-US"/>
        </a:p>
      </dgm:t>
    </dgm:pt>
    <dgm:pt modelId="{4F8ADEC1-7F9D-4248-8609-966EB6318B6B}" type="sibTrans" cxnId="{46FB6C88-9236-42CE-B28D-495A979A3F81}">
      <dgm:prSet/>
      <dgm:spPr/>
      <dgm:t>
        <a:bodyPr/>
        <a:lstStyle/>
        <a:p>
          <a:endParaRPr lang="en-US"/>
        </a:p>
      </dgm:t>
    </dgm:pt>
    <dgm:pt modelId="{46CA6F0B-123C-45F3-8A0C-E836C55000B0}">
      <dgm:prSet phldrT="[Text]"/>
      <dgm:spPr/>
      <dgm:t>
        <a:bodyPr/>
        <a:lstStyle/>
        <a:p>
          <a:r>
            <a:rPr lang="en-US" dirty="0"/>
            <a:t>Usually as an on-demand/subscription basis</a:t>
          </a:r>
        </a:p>
      </dgm:t>
    </dgm:pt>
    <dgm:pt modelId="{B17FBD3F-0F45-4FE9-8830-00AC45CEF8D8}" type="parTrans" cxnId="{3CCC58E0-D152-42DB-93CA-5749E2CE6772}">
      <dgm:prSet/>
      <dgm:spPr/>
      <dgm:t>
        <a:bodyPr/>
        <a:lstStyle/>
        <a:p>
          <a:endParaRPr lang="en-US"/>
        </a:p>
      </dgm:t>
    </dgm:pt>
    <dgm:pt modelId="{FF8DC80C-B35C-4038-855D-672F428AD136}" type="sibTrans" cxnId="{3CCC58E0-D152-42DB-93CA-5749E2CE6772}">
      <dgm:prSet/>
      <dgm:spPr/>
      <dgm:t>
        <a:bodyPr/>
        <a:lstStyle/>
        <a:p>
          <a:endParaRPr lang="en-US"/>
        </a:p>
      </dgm:t>
    </dgm:pt>
    <dgm:pt modelId="{B5E41F8A-0583-4C5E-99A7-D2743A032E63}">
      <dgm:prSet phldrT="[Text]"/>
      <dgm:spPr/>
      <dgm:t>
        <a:bodyPr/>
        <a:lstStyle/>
        <a:p>
          <a:r>
            <a:rPr lang="en-US" dirty="0"/>
            <a:t>Cloud provider hosts and manages the software application and underlying infrastructure</a:t>
          </a:r>
        </a:p>
      </dgm:t>
    </dgm:pt>
    <dgm:pt modelId="{15640D65-A34B-4DCE-AA39-C4C2721C1A9E}" type="parTrans" cxnId="{6C407E6B-DB35-41F2-86FF-B930EDEC0D36}">
      <dgm:prSet/>
      <dgm:spPr/>
      <dgm:t>
        <a:bodyPr/>
        <a:lstStyle/>
        <a:p>
          <a:endParaRPr lang="en-US"/>
        </a:p>
      </dgm:t>
    </dgm:pt>
    <dgm:pt modelId="{40AFF7D8-D38F-42AF-A75E-5CCF40DE0DE7}" type="sibTrans" cxnId="{6C407E6B-DB35-41F2-86FF-B930EDEC0D36}">
      <dgm:prSet/>
      <dgm:spPr/>
      <dgm:t>
        <a:bodyPr/>
        <a:lstStyle/>
        <a:p>
          <a:endParaRPr lang="en-US"/>
        </a:p>
      </dgm:t>
    </dgm:pt>
    <dgm:pt modelId="{8C6EECBB-2B4A-41BA-9F97-7620B81970BA}">
      <dgm:prSet phldrT="[Text]"/>
      <dgm:spPr/>
      <dgm:t>
        <a:bodyPr/>
        <a:lstStyle/>
        <a:p>
          <a:r>
            <a:rPr lang="en-US" dirty="0"/>
            <a:t>Usually highly-scalable and event-driven</a:t>
          </a:r>
        </a:p>
      </dgm:t>
    </dgm:pt>
    <dgm:pt modelId="{2BFF1ADD-B7D3-426A-9246-7AE828E138B4}" type="parTrans" cxnId="{DA52119C-0BAF-4DC5-BCC5-0BDEC9379401}">
      <dgm:prSet/>
      <dgm:spPr/>
      <dgm:t>
        <a:bodyPr/>
        <a:lstStyle/>
        <a:p>
          <a:endParaRPr lang="en-US"/>
        </a:p>
      </dgm:t>
    </dgm:pt>
    <dgm:pt modelId="{54D45D8C-DFC7-40D2-9648-6207C6C726D9}" type="sibTrans" cxnId="{DA52119C-0BAF-4DC5-BCC5-0BDEC9379401}">
      <dgm:prSet/>
      <dgm:spPr/>
      <dgm:t>
        <a:bodyPr/>
        <a:lstStyle/>
        <a:p>
          <a:endParaRPr lang="en-US"/>
        </a:p>
      </dgm:t>
    </dgm:pt>
    <dgm:pt modelId="{681B6466-4FB5-408C-9352-EDE17B2C53E4}" type="pres">
      <dgm:prSet presAssocID="{FFC214CA-EDAD-46C3-970A-D2821ED39634}" presName="Name0" presStyleCnt="0">
        <dgm:presLayoutVars>
          <dgm:dir/>
          <dgm:animLvl val="lvl"/>
          <dgm:resizeHandles val="exact"/>
        </dgm:presLayoutVars>
      </dgm:prSet>
      <dgm:spPr/>
    </dgm:pt>
    <dgm:pt modelId="{3EEEA8A7-01A3-4BA9-BEB3-490A2B39949D}" type="pres">
      <dgm:prSet presAssocID="{7C342E3D-8281-402B-9304-4907050C7DB4}" presName="composite" presStyleCnt="0"/>
      <dgm:spPr/>
    </dgm:pt>
    <dgm:pt modelId="{2154271D-ED56-458E-A70C-58BF5C0389E1}" type="pres">
      <dgm:prSet presAssocID="{7C342E3D-8281-402B-9304-4907050C7DB4}" presName="parTx" presStyleLbl="alignNode1" presStyleIdx="0" presStyleCnt="4">
        <dgm:presLayoutVars>
          <dgm:chMax val="0"/>
          <dgm:chPref val="0"/>
          <dgm:bulletEnabled val="1"/>
        </dgm:presLayoutVars>
      </dgm:prSet>
      <dgm:spPr/>
    </dgm:pt>
    <dgm:pt modelId="{EA0FAFDC-D1D7-444C-B7CB-4A6E48C04EEF}" type="pres">
      <dgm:prSet presAssocID="{7C342E3D-8281-402B-9304-4907050C7DB4}" presName="desTx" presStyleLbl="alignAccFollowNode1" presStyleIdx="0" presStyleCnt="4">
        <dgm:presLayoutVars>
          <dgm:bulletEnabled val="1"/>
        </dgm:presLayoutVars>
      </dgm:prSet>
      <dgm:spPr/>
    </dgm:pt>
    <dgm:pt modelId="{C8BBFC72-B4DB-4009-8355-5936CBB6F7DC}" type="pres">
      <dgm:prSet presAssocID="{3582DEEB-4364-410E-AA37-ABDD94AD8758}" presName="space" presStyleCnt="0"/>
      <dgm:spPr/>
    </dgm:pt>
    <dgm:pt modelId="{B2406858-4EDA-4084-88D2-D28170064B57}" type="pres">
      <dgm:prSet presAssocID="{F6F91384-A0D6-476F-A21F-E2CCEC34E7DC}" presName="composite" presStyleCnt="0"/>
      <dgm:spPr/>
    </dgm:pt>
    <dgm:pt modelId="{1B38D06D-C3F1-4BFA-9E94-4D8920A6B775}" type="pres">
      <dgm:prSet presAssocID="{F6F91384-A0D6-476F-A21F-E2CCEC34E7DC}" presName="parTx" presStyleLbl="alignNode1" presStyleIdx="1" presStyleCnt="4">
        <dgm:presLayoutVars>
          <dgm:chMax val="0"/>
          <dgm:chPref val="0"/>
          <dgm:bulletEnabled val="1"/>
        </dgm:presLayoutVars>
      </dgm:prSet>
      <dgm:spPr/>
    </dgm:pt>
    <dgm:pt modelId="{30546133-ED95-4C7A-9D4C-363C3B53D764}" type="pres">
      <dgm:prSet presAssocID="{F6F91384-A0D6-476F-A21F-E2CCEC34E7DC}" presName="desTx" presStyleLbl="alignAccFollowNode1" presStyleIdx="1" presStyleCnt="4">
        <dgm:presLayoutVars>
          <dgm:bulletEnabled val="1"/>
        </dgm:presLayoutVars>
      </dgm:prSet>
      <dgm:spPr/>
    </dgm:pt>
    <dgm:pt modelId="{85B0064E-22F3-4835-9F1B-1D543A38EF53}" type="pres">
      <dgm:prSet presAssocID="{34A217AB-91C9-4619-BB78-60A89585D549}" presName="space" presStyleCnt="0"/>
      <dgm:spPr/>
    </dgm:pt>
    <dgm:pt modelId="{030625F0-80F3-4E6F-B730-F17B22EAC390}" type="pres">
      <dgm:prSet presAssocID="{6669E149-3258-4A2D-AF97-455CBD8CCD60}" presName="composite" presStyleCnt="0"/>
      <dgm:spPr/>
    </dgm:pt>
    <dgm:pt modelId="{E90341B0-C213-4ADD-81CB-37184CA654F9}" type="pres">
      <dgm:prSet presAssocID="{6669E149-3258-4A2D-AF97-455CBD8CCD60}" presName="parTx" presStyleLbl="alignNode1" presStyleIdx="2" presStyleCnt="4">
        <dgm:presLayoutVars>
          <dgm:chMax val="0"/>
          <dgm:chPref val="0"/>
          <dgm:bulletEnabled val="1"/>
        </dgm:presLayoutVars>
      </dgm:prSet>
      <dgm:spPr/>
    </dgm:pt>
    <dgm:pt modelId="{4EA6E10D-5137-47EA-9D3A-579A57F8F58C}" type="pres">
      <dgm:prSet presAssocID="{6669E149-3258-4A2D-AF97-455CBD8CCD60}" presName="desTx" presStyleLbl="alignAccFollowNode1" presStyleIdx="2" presStyleCnt="4">
        <dgm:presLayoutVars>
          <dgm:bulletEnabled val="1"/>
        </dgm:presLayoutVars>
      </dgm:prSet>
      <dgm:spPr/>
    </dgm:pt>
    <dgm:pt modelId="{7803EDA1-F126-4217-A778-D03875B72911}" type="pres">
      <dgm:prSet presAssocID="{40295AA7-7184-46C0-80B2-F966DC370493}" presName="space" presStyleCnt="0"/>
      <dgm:spPr/>
    </dgm:pt>
    <dgm:pt modelId="{D6A67FA9-1EEB-430C-9838-32DA9774E9F9}" type="pres">
      <dgm:prSet presAssocID="{A761BEA5-82C3-4D50-966C-F9D4AF12F5C6}" presName="composite" presStyleCnt="0"/>
      <dgm:spPr/>
    </dgm:pt>
    <dgm:pt modelId="{D985F478-3B00-4A77-9257-0B4746481FD9}" type="pres">
      <dgm:prSet presAssocID="{A761BEA5-82C3-4D50-966C-F9D4AF12F5C6}" presName="parTx" presStyleLbl="alignNode1" presStyleIdx="3" presStyleCnt="4">
        <dgm:presLayoutVars>
          <dgm:chMax val="0"/>
          <dgm:chPref val="0"/>
          <dgm:bulletEnabled val="1"/>
        </dgm:presLayoutVars>
      </dgm:prSet>
      <dgm:spPr/>
    </dgm:pt>
    <dgm:pt modelId="{24420D1C-1401-4A8F-A891-6F14EA0DDCD8}" type="pres">
      <dgm:prSet presAssocID="{A761BEA5-82C3-4D50-966C-F9D4AF12F5C6}" presName="desTx" presStyleLbl="alignAccFollowNode1" presStyleIdx="3" presStyleCnt="4">
        <dgm:presLayoutVars>
          <dgm:bulletEnabled val="1"/>
        </dgm:presLayoutVars>
      </dgm:prSet>
      <dgm:spPr/>
    </dgm:pt>
  </dgm:ptLst>
  <dgm:cxnLst>
    <dgm:cxn modelId="{1BBE4501-BC34-445D-A585-1887DDBFCDFF}" srcId="{7C342E3D-8281-402B-9304-4907050C7DB4}" destId="{72C5D0FE-C52C-4CC9-A85C-E567052534C0}" srcOrd="2" destOrd="0" parTransId="{FAFD2854-F635-4F66-ABB2-B6FBCABDB926}" sibTransId="{716A6517-03B4-4F96-A313-89CFA1CFC68C}"/>
    <dgm:cxn modelId="{7890910B-7974-452D-9EB3-137435CE6415}" type="presOf" srcId="{3542010A-ECEC-4BB1-BFC9-02F46EC68D08}" destId="{24420D1C-1401-4A8F-A891-6F14EA0DDCD8}" srcOrd="0" destOrd="0" presId="urn:microsoft.com/office/officeart/2005/8/layout/hList1"/>
    <dgm:cxn modelId="{B9045726-7C66-4EA7-85E6-16750623231E}" type="presOf" srcId="{DA8160EB-FB1D-49A2-BFF9-3710BB70403D}" destId="{EA0FAFDC-D1D7-444C-B7CB-4A6E48C04EEF}" srcOrd="0" destOrd="3" presId="urn:microsoft.com/office/officeart/2005/8/layout/hList1"/>
    <dgm:cxn modelId="{D1B3F427-0001-429E-9CE2-9ED3DDCB0B19}" type="presOf" srcId="{B5E41F8A-0583-4C5E-99A7-D2743A032E63}" destId="{4EA6E10D-5137-47EA-9D3A-579A57F8F58C}" srcOrd="0" destOrd="3" presId="urn:microsoft.com/office/officeart/2005/8/layout/hList1"/>
    <dgm:cxn modelId="{1E339828-9881-47D6-81DB-3CB04DB6A163}" type="presOf" srcId="{A761BEA5-82C3-4D50-966C-F9D4AF12F5C6}" destId="{D985F478-3B00-4A77-9257-0B4746481FD9}" srcOrd="0" destOrd="0" presId="urn:microsoft.com/office/officeart/2005/8/layout/hList1"/>
    <dgm:cxn modelId="{5BC87C31-47CF-42E7-BF02-C200DA872047}" type="presOf" srcId="{72C5D0FE-C52C-4CC9-A85C-E567052534C0}" destId="{EA0FAFDC-D1D7-444C-B7CB-4A6E48C04EEF}" srcOrd="0" destOrd="2" presId="urn:microsoft.com/office/officeart/2005/8/layout/hList1"/>
    <dgm:cxn modelId="{3FA30533-5C83-4A4E-B5CB-DEF26A49A478}" type="presOf" srcId="{8C6EECBB-2B4A-41BA-9F97-7620B81970BA}" destId="{24420D1C-1401-4A8F-A891-6F14EA0DDCD8}" srcOrd="0" destOrd="2" presId="urn:microsoft.com/office/officeart/2005/8/layout/hList1"/>
    <dgm:cxn modelId="{07B9F45D-469E-40B4-A158-72070C186E7B}" type="presOf" srcId="{7C342E3D-8281-402B-9304-4907050C7DB4}" destId="{2154271D-ED56-458E-A70C-58BF5C0389E1}" srcOrd="0" destOrd="0" presId="urn:microsoft.com/office/officeart/2005/8/layout/hList1"/>
    <dgm:cxn modelId="{D2054161-BE36-4CE7-93B9-F93553A348CD}" srcId="{FFC214CA-EDAD-46C3-970A-D2821ED39634}" destId="{A761BEA5-82C3-4D50-966C-F9D4AF12F5C6}" srcOrd="3" destOrd="0" parTransId="{C8FE868F-93D3-4EF4-82C6-21794B4B585B}" sibTransId="{28162833-4B26-4378-8CFB-5938A2D7230E}"/>
    <dgm:cxn modelId="{EB807F42-367E-488C-B1E6-E9AB021E5549}" srcId="{6669E149-3258-4A2D-AF97-455CBD8CCD60}" destId="{18DD9011-26FA-4AC4-8510-49B153655E0C}" srcOrd="0" destOrd="0" parTransId="{D6F9FA6F-EEA0-45BC-8716-A6EAE8597356}" sibTransId="{6A19E1BA-ED38-4400-8FD4-DFF5BD25341E}"/>
    <dgm:cxn modelId="{5AF53668-225C-4097-8B82-697F57916E0C}" srcId="{A761BEA5-82C3-4D50-966C-F9D4AF12F5C6}" destId="{7316B9C0-E807-4142-96E8-5A5F3F904DB9}" srcOrd="1" destOrd="0" parTransId="{71D05397-61CF-435A-9E2E-6C61B7515B72}" sibTransId="{C6F2267B-CAB0-4047-962B-CFA65CBA1A4D}"/>
    <dgm:cxn modelId="{6C407E6B-DB35-41F2-86FF-B930EDEC0D36}" srcId="{6669E149-3258-4A2D-AF97-455CBD8CCD60}" destId="{B5E41F8A-0583-4C5E-99A7-D2743A032E63}" srcOrd="3" destOrd="0" parTransId="{15640D65-A34B-4DCE-AA39-C4C2721C1A9E}" sibTransId="{40AFF7D8-D38F-42AF-A75E-5CCF40DE0DE7}"/>
    <dgm:cxn modelId="{9317084C-25DD-4EB1-B759-AEF41B1D237D}" type="presOf" srcId="{34DACCAD-0A24-4121-97AA-8FC0FAD031C1}" destId="{30546133-ED95-4C7A-9D4C-363C3B53D764}" srcOrd="0" destOrd="1" presId="urn:microsoft.com/office/officeart/2005/8/layout/hList1"/>
    <dgm:cxn modelId="{7E6E0C4E-791A-4564-ABF2-373A691F21FC}" srcId="{F6F91384-A0D6-476F-A21F-E2CCEC34E7DC}" destId="{34DACCAD-0A24-4121-97AA-8FC0FAD031C1}" srcOrd="1" destOrd="0" parTransId="{F8F94C03-F83D-4ED0-A104-BDD7F094FFE7}" sibTransId="{84702332-9750-4150-A883-1D942FFC9BAB}"/>
    <dgm:cxn modelId="{9F4D356F-57A0-43D5-B524-96FAAAA6CE96}" srcId="{FFC214CA-EDAD-46C3-970A-D2821ED39634}" destId="{7C342E3D-8281-402B-9304-4907050C7DB4}" srcOrd="0" destOrd="0" parTransId="{E55AB137-ECED-41D4-9A72-D8C19851B4C5}" sibTransId="{3582DEEB-4364-410E-AA37-ABDD94AD8758}"/>
    <dgm:cxn modelId="{55E7DE50-48ED-487D-9E54-9A2E024DD1C1}" type="presOf" srcId="{6669E149-3258-4A2D-AF97-455CBD8CCD60}" destId="{E90341B0-C213-4ADD-81CB-37184CA654F9}" srcOrd="0" destOrd="0" presId="urn:microsoft.com/office/officeart/2005/8/layout/hList1"/>
    <dgm:cxn modelId="{DB9B3456-622D-4FA0-A13B-A3D141AA9059}" srcId="{FFC214CA-EDAD-46C3-970A-D2821ED39634}" destId="{F6F91384-A0D6-476F-A21F-E2CCEC34E7DC}" srcOrd="1" destOrd="0" parTransId="{F442CC46-5FC8-496F-AC1D-04EFAC052E9F}" sibTransId="{34A217AB-91C9-4619-BB78-60A89585D549}"/>
    <dgm:cxn modelId="{DF977B76-71B9-4AB8-BFB7-010BEF7E578B}" type="presOf" srcId="{BAA9E249-A76C-4490-ACF1-31F682AE2976}" destId="{30546133-ED95-4C7A-9D4C-363C3B53D764}" srcOrd="0" destOrd="0" presId="urn:microsoft.com/office/officeart/2005/8/layout/hList1"/>
    <dgm:cxn modelId="{21B5E07A-7B23-469A-B9D6-4347839FE1E4}" type="presOf" srcId="{4E041DBF-C09B-4035-A5DD-FC8C3C76E1D0}" destId="{EA0FAFDC-D1D7-444C-B7CB-4A6E48C04EEF}" srcOrd="0" destOrd="4" presId="urn:microsoft.com/office/officeart/2005/8/layout/hList1"/>
    <dgm:cxn modelId="{46FB6C88-9236-42CE-B28D-495A979A3F81}" srcId="{F6F91384-A0D6-476F-A21F-E2CCEC34E7DC}" destId="{BAA9E249-A76C-4490-ACF1-31F682AE2976}" srcOrd="0" destOrd="0" parTransId="{27525D4B-2774-4278-BD3C-F132B81C8105}" sibTransId="{4F8ADEC1-7F9D-4248-8609-966EB6318B6B}"/>
    <dgm:cxn modelId="{C2881391-9D52-4E5D-8969-A05705D5C941}" type="presOf" srcId="{46CA6F0B-123C-45F3-8A0C-E836C55000B0}" destId="{4EA6E10D-5137-47EA-9D3A-579A57F8F58C}" srcOrd="0" destOrd="2" presId="urn:microsoft.com/office/officeart/2005/8/layout/hList1"/>
    <dgm:cxn modelId="{36155B93-4A19-4C76-BD5F-7D4FBB12A64A}" srcId="{7C342E3D-8281-402B-9304-4907050C7DB4}" destId="{DA8160EB-FB1D-49A2-BFF9-3710BB70403D}" srcOrd="3" destOrd="0" parTransId="{DCCA1CDF-C778-4E15-99D7-F90FE099606A}" sibTransId="{0E0F4E85-7028-4CD8-B8DF-3B0D3ECF066F}"/>
    <dgm:cxn modelId="{BDDC4593-63E2-473A-BCED-3447A65339C6}" type="presOf" srcId="{7316B9C0-E807-4142-96E8-5A5F3F904DB9}" destId="{24420D1C-1401-4A8F-A891-6F14EA0DDCD8}" srcOrd="0" destOrd="1" presId="urn:microsoft.com/office/officeart/2005/8/layout/hList1"/>
    <dgm:cxn modelId="{DA52119C-0BAF-4DC5-BCC5-0BDEC9379401}" srcId="{A761BEA5-82C3-4D50-966C-F9D4AF12F5C6}" destId="{8C6EECBB-2B4A-41BA-9F97-7620B81970BA}" srcOrd="2" destOrd="0" parTransId="{2BFF1ADD-B7D3-426A-9246-7AE828E138B4}" sibTransId="{54D45D8C-DFC7-40D2-9648-6207C6C726D9}"/>
    <dgm:cxn modelId="{01172FA7-92DB-43AC-8240-88513C674619}" type="presOf" srcId="{E74A751B-C07D-4448-8031-81B206C9D432}" destId="{4EA6E10D-5137-47EA-9D3A-579A57F8F58C}" srcOrd="0" destOrd="1" presId="urn:microsoft.com/office/officeart/2005/8/layout/hList1"/>
    <dgm:cxn modelId="{DB3855B3-6742-41A9-8D35-3D927E0F53A1}" srcId="{A761BEA5-82C3-4D50-966C-F9D4AF12F5C6}" destId="{3542010A-ECEC-4BB1-BFC9-02F46EC68D08}" srcOrd="0" destOrd="0" parTransId="{9E5AA92D-7709-41FA-A7CE-7658AB8D2FA0}" sibTransId="{6CB9F086-E852-44D9-96A6-FEAB283B083D}"/>
    <dgm:cxn modelId="{34C52FB6-A9DB-4F48-8867-66EB7D16DD0C}" srcId="{7C342E3D-8281-402B-9304-4907050C7DB4}" destId="{55622003-F461-4440-824A-1F37C037048F}" srcOrd="0" destOrd="0" parTransId="{3484EC6B-E1E0-4BB8-B3DD-CFAB77EBE3D9}" sibTransId="{D1356CF5-762B-4C09-9B59-78A2086B4E3C}"/>
    <dgm:cxn modelId="{CCF40FB7-2071-4625-A817-7C751A8FC3D2}" srcId="{DA8160EB-FB1D-49A2-BFF9-3710BB70403D}" destId="{4E041DBF-C09B-4035-A5DD-FC8C3C76E1D0}" srcOrd="0" destOrd="0" parTransId="{06D67682-7A5C-44FF-82F1-34D8485F46FE}" sibTransId="{C59E4DB8-CB15-4735-918D-16B41310D2FE}"/>
    <dgm:cxn modelId="{B494D4B7-6371-4EB7-B434-51DE22DE8D0B}" srcId="{FFC214CA-EDAD-46C3-970A-D2821ED39634}" destId="{6669E149-3258-4A2D-AF97-455CBD8CCD60}" srcOrd="2" destOrd="0" parTransId="{48F2911B-0190-4050-9089-35F047936648}" sibTransId="{40295AA7-7184-46C0-80B2-F966DC370493}"/>
    <dgm:cxn modelId="{925126CA-BD32-4638-9435-5E7C1DD16B40}" type="presOf" srcId="{FFC214CA-EDAD-46C3-970A-D2821ED39634}" destId="{681B6466-4FB5-408C-9352-EDE17B2C53E4}" srcOrd="0" destOrd="0" presId="urn:microsoft.com/office/officeart/2005/8/layout/hList1"/>
    <dgm:cxn modelId="{B5FB18D5-8D30-47CC-818D-0860D9F92627}" type="presOf" srcId="{135CCAC7-8F28-41A9-9840-AE96C100F372}" destId="{EA0FAFDC-D1D7-444C-B7CB-4A6E48C04EEF}" srcOrd="0" destOrd="1" presId="urn:microsoft.com/office/officeart/2005/8/layout/hList1"/>
    <dgm:cxn modelId="{3CCC58E0-D152-42DB-93CA-5749E2CE6772}" srcId="{6669E149-3258-4A2D-AF97-455CBD8CCD60}" destId="{46CA6F0B-123C-45F3-8A0C-E836C55000B0}" srcOrd="2" destOrd="0" parTransId="{B17FBD3F-0F45-4FE9-8830-00AC45CEF8D8}" sibTransId="{FF8DC80C-B35C-4038-855D-672F428AD136}"/>
    <dgm:cxn modelId="{652F61E1-E06C-487C-9CD9-24866F5256BB}" type="presOf" srcId="{B8D0B91B-D316-4ED7-93CD-39CCB4E71DD7}" destId="{30546133-ED95-4C7A-9D4C-363C3B53D764}" srcOrd="0" destOrd="2" presId="urn:microsoft.com/office/officeart/2005/8/layout/hList1"/>
    <dgm:cxn modelId="{6F2C8FE2-870A-462D-B5E2-1A8F5B4E5C95}" type="presOf" srcId="{18DD9011-26FA-4AC4-8510-49B153655E0C}" destId="{4EA6E10D-5137-47EA-9D3A-579A57F8F58C}" srcOrd="0" destOrd="0" presId="urn:microsoft.com/office/officeart/2005/8/layout/hList1"/>
    <dgm:cxn modelId="{AA7E7FEE-F87D-4DEB-A461-F9410970C1AB}" srcId="{6669E149-3258-4A2D-AF97-455CBD8CCD60}" destId="{E74A751B-C07D-4448-8031-81B206C9D432}" srcOrd="1" destOrd="0" parTransId="{AA2DE31F-2A51-4EC6-ADD8-A1A7A93BE13C}" sibTransId="{F2A98037-4187-4F8E-A73F-F35080880822}"/>
    <dgm:cxn modelId="{EE9A4DF3-2497-4395-8017-C440DC13CEB6}" type="presOf" srcId="{55622003-F461-4440-824A-1F37C037048F}" destId="{EA0FAFDC-D1D7-444C-B7CB-4A6E48C04EEF}" srcOrd="0" destOrd="0" presId="urn:microsoft.com/office/officeart/2005/8/layout/hList1"/>
    <dgm:cxn modelId="{318D43F7-F27F-43E9-9CC5-3A430FFFC9D5}" type="presOf" srcId="{F6F91384-A0D6-476F-A21F-E2CCEC34E7DC}" destId="{1B38D06D-C3F1-4BFA-9E94-4D8920A6B775}" srcOrd="0" destOrd="0" presId="urn:microsoft.com/office/officeart/2005/8/layout/hList1"/>
    <dgm:cxn modelId="{7C3B77F7-01B2-445B-B235-124AD1CAD38E}" srcId="{F6F91384-A0D6-476F-A21F-E2CCEC34E7DC}" destId="{B8D0B91B-D316-4ED7-93CD-39CCB4E71DD7}" srcOrd="2" destOrd="0" parTransId="{C57F16CB-6233-4466-B590-534F236A75A5}" sibTransId="{FEE18146-ECCB-410D-A2E1-5194CAC292DF}"/>
    <dgm:cxn modelId="{BC77E7F9-7534-47E4-96C4-9F2016D8FF6C}" srcId="{7C342E3D-8281-402B-9304-4907050C7DB4}" destId="{135CCAC7-8F28-41A9-9840-AE96C100F372}" srcOrd="1" destOrd="0" parTransId="{CEB75547-C761-40E6-859A-2ADB8AE3F0F6}" sibTransId="{C885DCE3-CC28-4ADC-A28B-33EC89661D29}"/>
    <dgm:cxn modelId="{A3BE8DA4-538B-4EAD-9304-5A54ECB68F82}" type="presParOf" srcId="{681B6466-4FB5-408C-9352-EDE17B2C53E4}" destId="{3EEEA8A7-01A3-4BA9-BEB3-490A2B39949D}" srcOrd="0" destOrd="0" presId="urn:microsoft.com/office/officeart/2005/8/layout/hList1"/>
    <dgm:cxn modelId="{148BA9A2-C15E-4A5A-9CCF-616F896C445E}" type="presParOf" srcId="{3EEEA8A7-01A3-4BA9-BEB3-490A2B39949D}" destId="{2154271D-ED56-458E-A70C-58BF5C0389E1}" srcOrd="0" destOrd="0" presId="urn:microsoft.com/office/officeart/2005/8/layout/hList1"/>
    <dgm:cxn modelId="{54E8AC78-31E1-4A38-9730-1B19A2D8E716}" type="presParOf" srcId="{3EEEA8A7-01A3-4BA9-BEB3-490A2B39949D}" destId="{EA0FAFDC-D1D7-444C-B7CB-4A6E48C04EEF}" srcOrd="1" destOrd="0" presId="urn:microsoft.com/office/officeart/2005/8/layout/hList1"/>
    <dgm:cxn modelId="{0D5D6849-E323-484F-AC29-2C023DB7F2AE}" type="presParOf" srcId="{681B6466-4FB5-408C-9352-EDE17B2C53E4}" destId="{C8BBFC72-B4DB-4009-8355-5936CBB6F7DC}" srcOrd="1" destOrd="0" presId="urn:microsoft.com/office/officeart/2005/8/layout/hList1"/>
    <dgm:cxn modelId="{B0E487FC-6619-47CA-9497-55A3066D3ABE}" type="presParOf" srcId="{681B6466-4FB5-408C-9352-EDE17B2C53E4}" destId="{B2406858-4EDA-4084-88D2-D28170064B57}" srcOrd="2" destOrd="0" presId="urn:microsoft.com/office/officeart/2005/8/layout/hList1"/>
    <dgm:cxn modelId="{999F5702-BEA0-4AAE-8DEE-4B0738A7F71F}" type="presParOf" srcId="{B2406858-4EDA-4084-88D2-D28170064B57}" destId="{1B38D06D-C3F1-4BFA-9E94-4D8920A6B775}" srcOrd="0" destOrd="0" presId="urn:microsoft.com/office/officeart/2005/8/layout/hList1"/>
    <dgm:cxn modelId="{5F7F24A4-A281-4E05-A571-2A9BE392AE60}" type="presParOf" srcId="{B2406858-4EDA-4084-88D2-D28170064B57}" destId="{30546133-ED95-4C7A-9D4C-363C3B53D764}" srcOrd="1" destOrd="0" presId="urn:microsoft.com/office/officeart/2005/8/layout/hList1"/>
    <dgm:cxn modelId="{DD4AD0EC-F267-42F6-A5BD-32D6B3CA4565}" type="presParOf" srcId="{681B6466-4FB5-408C-9352-EDE17B2C53E4}" destId="{85B0064E-22F3-4835-9F1B-1D543A38EF53}" srcOrd="3" destOrd="0" presId="urn:microsoft.com/office/officeart/2005/8/layout/hList1"/>
    <dgm:cxn modelId="{1164BCCA-392D-452D-8365-0E673E7C36F9}" type="presParOf" srcId="{681B6466-4FB5-408C-9352-EDE17B2C53E4}" destId="{030625F0-80F3-4E6F-B730-F17B22EAC390}" srcOrd="4" destOrd="0" presId="urn:microsoft.com/office/officeart/2005/8/layout/hList1"/>
    <dgm:cxn modelId="{C8B0BD4B-5653-45ED-A59C-5B9CF7EEB163}" type="presParOf" srcId="{030625F0-80F3-4E6F-B730-F17B22EAC390}" destId="{E90341B0-C213-4ADD-81CB-37184CA654F9}" srcOrd="0" destOrd="0" presId="urn:microsoft.com/office/officeart/2005/8/layout/hList1"/>
    <dgm:cxn modelId="{550F9FA5-8AEB-4B5D-B1B3-2BD531530350}" type="presParOf" srcId="{030625F0-80F3-4E6F-B730-F17B22EAC390}" destId="{4EA6E10D-5137-47EA-9D3A-579A57F8F58C}" srcOrd="1" destOrd="0" presId="urn:microsoft.com/office/officeart/2005/8/layout/hList1"/>
    <dgm:cxn modelId="{34032AEB-8BFB-4F59-B887-AD60FC9169D6}" type="presParOf" srcId="{681B6466-4FB5-408C-9352-EDE17B2C53E4}" destId="{7803EDA1-F126-4217-A778-D03875B72911}" srcOrd="5" destOrd="0" presId="urn:microsoft.com/office/officeart/2005/8/layout/hList1"/>
    <dgm:cxn modelId="{DF331981-F8A0-4BBA-8D2B-70638BC99C77}" type="presParOf" srcId="{681B6466-4FB5-408C-9352-EDE17B2C53E4}" destId="{D6A67FA9-1EEB-430C-9838-32DA9774E9F9}" srcOrd="6" destOrd="0" presId="urn:microsoft.com/office/officeart/2005/8/layout/hList1"/>
    <dgm:cxn modelId="{84E98116-FDDF-4202-8A7A-5CCC7BAE3A6D}" type="presParOf" srcId="{D6A67FA9-1EEB-430C-9838-32DA9774E9F9}" destId="{D985F478-3B00-4A77-9257-0B4746481FD9}" srcOrd="0" destOrd="0" presId="urn:microsoft.com/office/officeart/2005/8/layout/hList1"/>
    <dgm:cxn modelId="{4EFA26CD-BACE-41CB-B3BA-D8D2C74448BA}" type="presParOf" srcId="{D6A67FA9-1EEB-430C-9838-32DA9774E9F9}" destId="{24420D1C-1401-4A8F-A891-6F14EA0DDCD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511177-8B42-4D2D-A53C-F4BD7A512EC8}" type="doc">
      <dgm:prSet loTypeId="urn:microsoft.com/office/officeart/2005/8/layout/architecture" loCatId="list" qsTypeId="urn:microsoft.com/office/officeart/2005/8/quickstyle/simple1" qsCatId="simple" csTypeId="urn:microsoft.com/office/officeart/2005/8/colors/colorful1" csCatId="colorful" phldr="1"/>
      <dgm:spPr/>
      <dgm:t>
        <a:bodyPr/>
        <a:lstStyle/>
        <a:p>
          <a:endParaRPr lang="en-US"/>
        </a:p>
      </dgm:t>
    </dgm:pt>
    <dgm:pt modelId="{B2281EF8-1B0B-49C9-97FB-EFCC5BD7373C}">
      <dgm:prSet phldrT="[Text]"/>
      <dgm:spPr/>
      <dgm:t>
        <a:bodyPr/>
        <a:lstStyle/>
        <a:p>
          <a:pPr>
            <a:buFont typeface="Arial" panose="020B0604020202020204" pitchFamily="34" charset="0"/>
            <a:buChar char="•"/>
          </a:pPr>
          <a:r>
            <a:rPr lang="en-US" b="0" i="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AI + Machine Learning</a:t>
          </a:r>
          <a:endParaRPr lang="en-US">
            <a:solidFill>
              <a:schemeClr val="bg1"/>
            </a:solidFill>
          </a:endParaRPr>
        </a:p>
      </dgm:t>
    </dgm:pt>
    <dgm:pt modelId="{05E192C0-94D1-4394-BA3C-AFF48913135B}" type="parTrans" cxnId="{0295F0F9-82E4-4477-BFDB-200CF87A653B}">
      <dgm:prSet/>
      <dgm:spPr/>
      <dgm:t>
        <a:bodyPr/>
        <a:lstStyle/>
        <a:p>
          <a:endParaRPr lang="en-US">
            <a:solidFill>
              <a:schemeClr val="bg1"/>
            </a:solidFill>
          </a:endParaRPr>
        </a:p>
      </dgm:t>
    </dgm:pt>
    <dgm:pt modelId="{B6415ADF-523E-43F9-9511-9811BF033C53}" type="sibTrans" cxnId="{0295F0F9-82E4-4477-BFDB-200CF87A653B}">
      <dgm:prSet/>
      <dgm:spPr/>
      <dgm:t>
        <a:bodyPr/>
        <a:lstStyle/>
        <a:p>
          <a:endParaRPr lang="en-US">
            <a:solidFill>
              <a:schemeClr val="bg1"/>
            </a:solidFill>
          </a:endParaRPr>
        </a:p>
      </dgm:t>
    </dgm:pt>
    <dgm:pt modelId="{D73D0EEB-B33B-4446-B87A-A2056536E9BB}">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Analytics</a:t>
          </a:r>
          <a:endParaRPr lang="en-US" b="0" i="0" dirty="0">
            <a:solidFill>
              <a:schemeClr val="bg1"/>
            </a:solidFill>
          </a:endParaRPr>
        </a:p>
      </dgm:t>
    </dgm:pt>
    <dgm:pt modelId="{006CC80F-22FE-4AA9-9B22-3986C5F7DDCE}" type="parTrans" cxnId="{73889843-372B-445A-8AAC-B90E15BD13BB}">
      <dgm:prSet/>
      <dgm:spPr/>
      <dgm:t>
        <a:bodyPr/>
        <a:lstStyle/>
        <a:p>
          <a:endParaRPr lang="en-US">
            <a:solidFill>
              <a:schemeClr val="bg1"/>
            </a:solidFill>
          </a:endParaRPr>
        </a:p>
      </dgm:t>
    </dgm:pt>
    <dgm:pt modelId="{D13B2028-9CE4-483F-A7D9-286AA0BFB427}" type="sibTrans" cxnId="{73889843-372B-445A-8AAC-B90E15BD13BB}">
      <dgm:prSet/>
      <dgm:spPr/>
      <dgm:t>
        <a:bodyPr/>
        <a:lstStyle/>
        <a:p>
          <a:endParaRPr lang="en-US">
            <a:solidFill>
              <a:schemeClr val="bg1"/>
            </a:solidFill>
          </a:endParaRPr>
        </a:p>
      </dgm:t>
    </dgm:pt>
    <dgm:pt modelId="{CD7AB884-F35F-422C-BF24-BFDF9216FCD8}">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Compute</a:t>
          </a:r>
          <a:endParaRPr lang="en-US" b="0" i="0" dirty="0">
            <a:solidFill>
              <a:schemeClr val="bg1"/>
            </a:solidFill>
          </a:endParaRPr>
        </a:p>
      </dgm:t>
    </dgm:pt>
    <dgm:pt modelId="{5C3F713D-D690-4B8E-A0E3-4ED9F253A28F}" type="parTrans" cxnId="{BF21F917-C2FF-42DF-952F-4DC59D139B92}">
      <dgm:prSet/>
      <dgm:spPr/>
      <dgm:t>
        <a:bodyPr/>
        <a:lstStyle/>
        <a:p>
          <a:endParaRPr lang="en-US">
            <a:solidFill>
              <a:schemeClr val="bg1"/>
            </a:solidFill>
          </a:endParaRPr>
        </a:p>
      </dgm:t>
    </dgm:pt>
    <dgm:pt modelId="{9F5C7B73-C67A-487F-95C1-3A82EEF8DE30}" type="sibTrans" cxnId="{BF21F917-C2FF-42DF-952F-4DC59D139B92}">
      <dgm:prSet/>
      <dgm:spPr/>
      <dgm:t>
        <a:bodyPr/>
        <a:lstStyle/>
        <a:p>
          <a:endParaRPr lang="en-US">
            <a:solidFill>
              <a:schemeClr val="bg1"/>
            </a:solidFill>
          </a:endParaRPr>
        </a:p>
      </dgm:t>
    </dgm:pt>
    <dgm:pt modelId="{8A960F5A-69A8-4A60-9A35-05AF5E112C9C}">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Containers</a:t>
          </a:r>
          <a:endParaRPr lang="en-US" b="0" i="0" dirty="0">
            <a:solidFill>
              <a:schemeClr val="bg1"/>
            </a:solidFill>
          </a:endParaRPr>
        </a:p>
      </dgm:t>
    </dgm:pt>
    <dgm:pt modelId="{1569DFD8-38BB-469F-9F89-B982C7B69054}" type="parTrans" cxnId="{BD003D81-2B46-4E3C-8DB2-42D100569FF7}">
      <dgm:prSet/>
      <dgm:spPr/>
      <dgm:t>
        <a:bodyPr/>
        <a:lstStyle/>
        <a:p>
          <a:endParaRPr lang="en-US">
            <a:solidFill>
              <a:schemeClr val="bg1"/>
            </a:solidFill>
          </a:endParaRPr>
        </a:p>
      </dgm:t>
    </dgm:pt>
    <dgm:pt modelId="{5E709237-BFFC-40DB-93B0-32A85E1C59C7}" type="sibTrans" cxnId="{BD003D81-2B46-4E3C-8DB2-42D100569FF7}">
      <dgm:prSet/>
      <dgm:spPr/>
      <dgm:t>
        <a:bodyPr/>
        <a:lstStyle/>
        <a:p>
          <a:endParaRPr lang="en-US">
            <a:solidFill>
              <a:schemeClr val="bg1"/>
            </a:solidFill>
          </a:endParaRPr>
        </a:p>
      </dgm:t>
    </dgm:pt>
    <dgm:pt modelId="{BD2260E3-35BC-4533-9BEB-14EBB0246A39}">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Databases</a:t>
          </a:r>
          <a:endParaRPr lang="en-US" b="0" i="0" dirty="0">
            <a:solidFill>
              <a:schemeClr val="bg1"/>
            </a:solidFill>
          </a:endParaRPr>
        </a:p>
      </dgm:t>
    </dgm:pt>
    <dgm:pt modelId="{D37A1E29-5DB0-4938-AC84-5424576D0B43}" type="parTrans" cxnId="{DCB783DC-6EA8-47D0-AC6E-5467CE069088}">
      <dgm:prSet/>
      <dgm:spPr/>
      <dgm:t>
        <a:bodyPr/>
        <a:lstStyle/>
        <a:p>
          <a:endParaRPr lang="en-US">
            <a:solidFill>
              <a:schemeClr val="bg1"/>
            </a:solidFill>
          </a:endParaRPr>
        </a:p>
      </dgm:t>
    </dgm:pt>
    <dgm:pt modelId="{FE162343-B41C-45E0-8B41-1352B510949E}" type="sibTrans" cxnId="{DCB783DC-6EA8-47D0-AC6E-5467CE069088}">
      <dgm:prSet/>
      <dgm:spPr/>
      <dgm:t>
        <a:bodyPr/>
        <a:lstStyle/>
        <a:p>
          <a:endParaRPr lang="en-US">
            <a:solidFill>
              <a:schemeClr val="bg1"/>
            </a:solidFill>
          </a:endParaRPr>
        </a:p>
      </dgm:t>
    </dgm:pt>
    <dgm:pt modelId="{EBFA900D-5930-4879-BE68-AEBC4475A9F7}">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Developer Tools</a:t>
          </a:r>
          <a:endParaRPr lang="en-US" b="0" i="0" dirty="0">
            <a:solidFill>
              <a:schemeClr val="bg1"/>
            </a:solidFill>
          </a:endParaRPr>
        </a:p>
      </dgm:t>
    </dgm:pt>
    <dgm:pt modelId="{BD0D0E4B-F87E-4369-86E5-625ACA1D16CE}" type="parTrans" cxnId="{3FCDAE12-6205-4355-8C71-893D458B0315}">
      <dgm:prSet/>
      <dgm:spPr/>
      <dgm:t>
        <a:bodyPr/>
        <a:lstStyle/>
        <a:p>
          <a:endParaRPr lang="en-US">
            <a:solidFill>
              <a:schemeClr val="bg1"/>
            </a:solidFill>
          </a:endParaRPr>
        </a:p>
      </dgm:t>
    </dgm:pt>
    <dgm:pt modelId="{0ED4F904-8922-42A4-81E8-A896A8192B49}" type="sibTrans" cxnId="{3FCDAE12-6205-4355-8C71-893D458B0315}">
      <dgm:prSet/>
      <dgm:spPr/>
      <dgm:t>
        <a:bodyPr/>
        <a:lstStyle/>
        <a:p>
          <a:endParaRPr lang="en-US">
            <a:solidFill>
              <a:schemeClr val="bg1"/>
            </a:solidFill>
          </a:endParaRPr>
        </a:p>
      </dgm:t>
    </dgm:pt>
    <dgm:pt modelId="{000E6932-D4AA-4719-9CED-903B2AC79F37}">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DevOps</a:t>
          </a:r>
          <a:endParaRPr lang="en-US" b="0" i="0" dirty="0">
            <a:solidFill>
              <a:schemeClr val="bg1"/>
            </a:solidFill>
          </a:endParaRPr>
        </a:p>
      </dgm:t>
    </dgm:pt>
    <dgm:pt modelId="{6E68587A-DE16-4A17-B72D-CF24BCE53360}" type="parTrans" cxnId="{AE9F3AC5-A6B6-4847-917F-A81C1B3FD751}">
      <dgm:prSet/>
      <dgm:spPr/>
      <dgm:t>
        <a:bodyPr/>
        <a:lstStyle/>
        <a:p>
          <a:endParaRPr lang="en-US">
            <a:solidFill>
              <a:schemeClr val="bg1"/>
            </a:solidFill>
          </a:endParaRPr>
        </a:p>
      </dgm:t>
    </dgm:pt>
    <dgm:pt modelId="{2E76F0A7-54F6-480C-8B94-4EAF1A9F6874}" type="sibTrans" cxnId="{AE9F3AC5-A6B6-4847-917F-A81C1B3FD751}">
      <dgm:prSet/>
      <dgm:spPr/>
      <dgm:t>
        <a:bodyPr/>
        <a:lstStyle/>
        <a:p>
          <a:endParaRPr lang="en-US">
            <a:solidFill>
              <a:schemeClr val="bg1"/>
            </a:solidFill>
          </a:endParaRPr>
        </a:p>
      </dgm:t>
    </dgm:pt>
    <dgm:pt modelId="{6EB844B1-EC75-4C1C-903A-DCF303A80BA0}">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Identity</a:t>
          </a:r>
          <a:endParaRPr lang="en-US" b="0" i="0" dirty="0">
            <a:solidFill>
              <a:schemeClr val="bg1"/>
            </a:solidFill>
          </a:endParaRPr>
        </a:p>
      </dgm:t>
    </dgm:pt>
    <dgm:pt modelId="{18EAD218-14E8-4870-A06B-2AFD9527C81F}" type="parTrans" cxnId="{610A4AF8-2C1B-4025-BD3E-04D8B7425455}">
      <dgm:prSet/>
      <dgm:spPr/>
      <dgm:t>
        <a:bodyPr/>
        <a:lstStyle/>
        <a:p>
          <a:endParaRPr lang="en-US">
            <a:solidFill>
              <a:schemeClr val="bg1"/>
            </a:solidFill>
          </a:endParaRPr>
        </a:p>
      </dgm:t>
    </dgm:pt>
    <dgm:pt modelId="{ED77DB1D-FB99-4EF0-98E1-D43CBA8BD70A}" type="sibTrans" cxnId="{610A4AF8-2C1B-4025-BD3E-04D8B7425455}">
      <dgm:prSet/>
      <dgm:spPr/>
      <dgm:t>
        <a:bodyPr/>
        <a:lstStyle/>
        <a:p>
          <a:endParaRPr lang="en-US">
            <a:solidFill>
              <a:schemeClr val="bg1"/>
            </a:solidFill>
          </a:endParaRPr>
        </a:p>
      </dgm:t>
    </dgm:pt>
    <dgm:pt modelId="{EA999806-89DD-4315-AAAB-BE89C9563701}">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Integration</a:t>
          </a:r>
          <a:endParaRPr lang="en-US" b="0" i="0" dirty="0">
            <a:solidFill>
              <a:schemeClr val="bg1"/>
            </a:solidFill>
          </a:endParaRPr>
        </a:p>
      </dgm:t>
    </dgm:pt>
    <dgm:pt modelId="{DAE63AB4-4BBF-4C83-9D42-F804DBA2D58B}" type="parTrans" cxnId="{22B83854-DA68-4F0B-A81D-5CD650903567}">
      <dgm:prSet/>
      <dgm:spPr/>
      <dgm:t>
        <a:bodyPr/>
        <a:lstStyle/>
        <a:p>
          <a:endParaRPr lang="en-US">
            <a:solidFill>
              <a:schemeClr val="bg1"/>
            </a:solidFill>
          </a:endParaRPr>
        </a:p>
      </dgm:t>
    </dgm:pt>
    <dgm:pt modelId="{4F0844EC-DA5D-4F71-A28D-E9990087A50C}" type="sibTrans" cxnId="{22B83854-DA68-4F0B-A81D-5CD650903567}">
      <dgm:prSet/>
      <dgm:spPr/>
      <dgm:t>
        <a:bodyPr/>
        <a:lstStyle/>
        <a:p>
          <a:endParaRPr lang="en-US">
            <a:solidFill>
              <a:schemeClr val="bg1"/>
            </a:solidFill>
          </a:endParaRPr>
        </a:p>
      </dgm:t>
    </dgm:pt>
    <dgm:pt modelId="{0252E81C-088C-4730-B985-B32A5B8B8D39}">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Internet of Things</a:t>
          </a:r>
          <a:endParaRPr lang="en-US" b="0" i="0" dirty="0">
            <a:solidFill>
              <a:schemeClr val="bg1"/>
            </a:solidFill>
          </a:endParaRPr>
        </a:p>
      </dgm:t>
    </dgm:pt>
    <dgm:pt modelId="{53766B13-1006-4AFF-AE1E-C303587BA08E}" type="parTrans" cxnId="{F0857849-0FAE-409B-A0C5-3009D33A529C}">
      <dgm:prSet/>
      <dgm:spPr/>
      <dgm:t>
        <a:bodyPr/>
        <a:lstStyle/>
        <a:p>
          <a:endParaRPr lang="en-US">
            <a:solidFill>
              <a:schemeClr val="bg1"/>
            </a:solidFill>
          </a:endParaRPr>
        </a:p>
      </dgm:t>
    </dgm:pt>
    <dgm:pt modelId="{65113DB6-B20F-4028-9E58-CBDBF27DFBC9}" type="sibTrans" cxnId="{F0857849-0FAE-409B-A0C5-3009D33A529C}">
      <dgm:prSet/>
      <dgm:spPr/>
      <dgm:t>
        <a:bodyPr/>
        <a:lstStyle/>
        <a:p>
          <a:endParaRPr lang="en-US">
            <a:solidFill>
              <a:schemeClr val="bg1"/>
            </a:solidFill>
          </a:endParaRPr>
        </a:p>
      </dgm:t>
    </dgm:pt>
    <dgm:pt modelId="{E31F4BA3-8743-4D2C-A0A0-E6942DB80B13}">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Management and Governance</a:t>
          </a:r>
          <a:endParaRPr lang="en-US" b="0" i="0" dirty="0">
            <a:solidFill>
              <a:schemeClr val="bg1"/>
            </a:solidFill>
          </a:endParaRPr>
        </a:p>
      </dgm:t>
    </dgm:pt>
    <dgm:pt modelId="{06A15F29-5D0C-4DA2-8DAC-8DF78E6E81F0}" type="parTrans" cxnId="{813494FF-2E09-41F1-A960-0F74F5D8D26F}">
      <dgm:prSet/>
      <dgm:spPr/>
      <dgm:t>
        <a:bodyPr/>
        <a:lstStyle/>
        <a:p>
          <a:endParaRPr lang="en-US">
            <a:solidFill>
              <a:schemeClr val="bg1"/>
            </a:solidFill>
          </a:endParaRPr>
        </a:p>
      </dgm:t>
    </dgm:pt>
    <dgm:pt modelId="{C732648E-250E-4224-BB01-06A52C6162C9}" type="sibTrans" cxnId="{813494FF-2E09-41F1-A960-0F74F5D8D26F}">
      <dgm:prSet/>
      <dgm:spPr/>
      <dgm:t>
        <a:bodyPr/>
        <a:lstStyle/>
        <a:p>
          <a:endParaRPr lang="en-US">
            <a:solidFill>
              <a:schemeClr val="bg1"/>
            </a:solidFill>
          </a:endParaRPr>
        </a:p>
      </dgm:t>
    </dgm:pt>
    <dgm:pt modelId="{20AD66E8-6BE5-4461-8405-8EFE915002A7}">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Media</a:t>
          </a:r>
          <a:endParaRPr lang="en-US" b="0" i="0" dirty="0">
            <a:solidFill>
              <a:schemeClr val="bg1"/>
            </a:solidFill>
          </a:endParaRPr>
        </a:p>
      </dgm:t>
    </dgm:pt>
    <dgm:pt modelId="{D9657A91-7B65-4590-9910-62AD43177318}" type="parTrans" cxnId="{C465AFA5-4CDD-4634-AADE-1A05B6D60FD1}">
      <dgm:prSet/>
      <dgm:spPr/>
      <dgm:t>
        <a:bodyPr/>
        <a:lstStyle/>
        <a:p>
          <a:endParaRPr lang="en-US">
            <a:solidFill>
              <a:schemeClr val="bg1"/>
            </a:solidFill>
          </a:endParaRPr>
        </a:p>
      </dgm:t>
    </dgm:pt>
    <dgm:pt modelId="{32254D26-3C53-4913-90FE-257ECE5E8AB5}" type="sibTrans" cxnId="{C465AFA5-4CDD-4634-AADE-1A05B6D60FD1}">
      <dgm:prSet/>
      <dgm:spPr/>
      <dgm:t>
        <a:bodyPr/>
        <a:lstStyle/>
        <a:p>
          <a:endParaRPr lang="en-US">
            <a:solidFill>
              <a:schemeClr val="bg1"/>
            </a:solidFill>
          </a:endParaRPr>
        </a:p>
      </dgm:t>
    </dgm:pt>
    <dgm:pt modelId="{A1E49F55-F61E-42F3-8478-AB02D28A27D6}">
      <dgm:prSet/>
      <dgm:spPr/>
      <dgm:t>
        <a:bodyPr/>
        <a:lstStyle/>
        <a:p>
          <a:pPr>
            <a:buFont typeface="Arial" panose="020B0604020202020204" pitchFamily="34" charset="0"/>
            <a:buChar char="•"/>
          </a:pPr>
          <a:r>
            <a:rPr lang="en-US" b="0" i="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Migration</a:t>
          </a:r>
          <a:endParaRPr lang="en-US" b="0" i="0">
            <a:solidFill>
              <a:schemeClr val="bg1"/>
            </a:solidFill>
          </a:endParaRPr>
        </a:p>
      </dgm:t>
    </dgm:pt>
    <dgm:pt modelId="{B0B70689-8EC4-47AF-8B13-D53AF2A0AEA3}" type="parTrans" cxnId="{A221663F-7C34-41F2-8EF1-2B9490435870}">
      <dgm:prSet/>
      <dgm:spPr/>
      <dgm:t>
        <a:bodyPr/>
        <a:lstStyle/>
        <a:p>
          <a:endParaRPr lang="en-US">
            <a:solidFill>
              <a:schemeClr val="bg1"/>
            </a:solidFill>
          </a:endParaRPr>
        </a:p>
      </dgm:t>
    </dgm:pt>
    <dgm:pt modelId="{E909F4B7-E744-4CB6-AC9A-5E28B874AD0E}" type="sibTrans" cxnId="{A221663F-7C34-41F2-8EF1-2B9490435870}">
      <dgm:prSet/>
      <dgm:spPr/>
      <dgm:t>
        <a:bodyPr/>
        <a:lstStyle/>
        <a:p>
          <a:endParaRPr lang="en-US">
            <a:solidFill>
              <a:schemeClr val="bg1"/>
            </a:solidFill>
          </a:endParaRPr>
        </a:p>
      </dgm:t>
    </dgm:pt>
    <dgm:pt modelId="{3185D6AC-EDAD-4A9A-92E1-F1CB464A4D21}">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Mobile</a:t>
          </a:r>
          <a:endParaRPr lang="en-US" b="0" i="0" dirty="0">
            <a:solidFill>
              <a:schemeClr val="bg1"/>
            </a:solidFill>
          </a:endParaRPr>
        </a:p>
      </dgm:t>
    </dgm:pt>
    <dgm:pt modelId="{BA9378E4-6745-4790-A8DD-C9F69DD39981}" type="parTrans" cxnId="{AA02E35E-E82D-444E-B996-B2BF01C1663D}">
      <dgm:prSet/>
      <dgm:spPr/>
      <dgm:t>
        <a:bodyPr/>
        <a:lstStyle/>
        <a:p>
          <a:endParaRPr lang="en-US">
            <a:solidFill>
              <a:schemeClr val="bg1"/>
            </a:solidFill>
          </a:endParaRPr>
        </a:p>
      </dgm:t>
    </dgm:pt>
    <dgm:pt modelId="{74A851D8-D963-450D-A296-4400B41B3AD9}" type="sibTrans" cxnId="{AA02E35E-E82D-444E-B996-B2BF01C1663D}">
      <dgm:prSet/>
      <dgm:spPr/>
      <dgm:t>
        <a:bodyPr/>
        <a:lstStyle/>
        <a:p>
          <a:endParaRPr lang="en-US">
            <a:solidFill>
              <a:schemeClr val="bg1"/>
            </a:solidFill>
          </a:endParaRPr>
        </a:p>
      </dgm:t>
    </dgm:pt>
    <dgm:pt modelId="{2D076E1A-F90C-437C-B80D-9A699B70C224}">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Networking</a:t>
          </a:r>
          <a:endParaRPr lang="en-US" b="0" i="0" dirty="0">
            <a:solidFill>
              <a:schemeClr val="bg1"/>
            </a:solidFill>
          </a:endParaRPr>
        </a:p>
      </dgm:t>
    </dgm:pt>
    <dgm:pt modelId="{23EBAECA-4DD2-49A2-BB9F-F12DEE7CAF33}" type="parTrans" cxnId="{E4D41B87-8B95-4179-BEA9-FCAE508E3D89}">
      <dgm:prSet/>
      <dgm:spPr/>
      <dgm:t>
        <a:bodyPr/>
        <a:lstStyle/>
        <a:p>
          <a:endParaRPr lang="en-US">
            <a:solidFill>
              <a:schemeClr val="bg1"/>
            </a:solidFill>
          </a:endParaRPr>
        </a:p>
      </dgm:t>
    </dgm:pt>
    <dgm:pt modelId="{C37E019E-4CCD-453E-86F7-121071344C90}" type="sibTrans" cxnId="{E4D41B87-8B95-4179-BEA9-FCAE508E3D89}">
      <dgm:prSet/>
      <dgm:spPr/>
      <dgm:t>
        <a:bodyPr/>
        <a:lstStyle/>
        <a:p>
          <a:endParaRPr lang="en-US">
            <a:solidFill>
              <a:schemeClr val="bg1"/>
            </a:solidFill>
          </a:endParaRPr>
        </a:p>
      </dgm:t>
    </dgm:pt>
    <dgm:pt modelId="{E7EE2897-33A3-47DE-9559-828619A30B8F}">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Security</a:t>
          </a:r>
          <a:endParaRPr lang="en-US" b="0" i="0" dirty="0">
            <a:solidFill>
              <a:schemeClr val="bg1"/>
            </a:solidFill>
          </a:endParaRPr>
        </a:p>
      </dgm:t>
    </dgm:pt>
    <dgm:pt modelId="{34070B6C-07CF-4491-A166-E67644532465}" type="parTrans" cxnId="{78CB9370-D378-4B9B-BB60-2F4962309725}">
      <dgm:prSet/>
      <dgm:spPr/>
      <dgm:t>
        <a:bodyPr/>
        <a:lstStyle/>
        <a:p>
          <a:endParaRPr lang="en-US">
            <a:solidFill>
              <a:schemeClr val="bg1"/>
            </a:solidFill>
          </a:endParaRPr>
        </a:p>
      </dgm:t>
    </dgm:pt>
    <dgm:pt modelId="{EFCF3E4C-3422-447B-8681-48D4EDA8DFD8}" type="sibTrans" cxnId="{78CB9370-D378-4B9B-BB60-2F4962309725}">
      <dgm:prSet/>
      <dgm:spPr/>
      <dgm:t>
        <a:bodyPr/>
        <a:lstStyle/>
        <a:p>
          <a:endParaRPr lang="en-US">
            <a:solidFill>
              <a:schemeClr val="bg1"/>
            </a:solidFill>
          </a:endParaRPr>
        </a:p>
      </dgm:t>
    </dgm:pt>
    <dgm:pt modelId="{CF1587C7-DB77-451D-BFB5-994D614CBE8F}">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Storage</a:t>
          </a:r>
          <a:endParaRPr lang="en-US" b="0" i="0" dirty="0">
            <a:solidFill>
              <a:schemeClr val="bg1"/>
            </a:solidFill>
          </a:endParaRPr>
        </a:p>
      </dgm:t>
    </dgm:pt>
    <dgm:pt modelId="{6F3D9A35-2403-4B57-B41F-C669BEB8105A}" type="parTrans" cxnId="{24D7E2B5-84BC-41D3-9B3C-2BEE130393B7}">
      <dgm:prSet/>
      <dgm:spPr/>
      <dgm:t>
        <a:bodyPr/>
        <a:lstStyle/>
        <a:p>
          <a:endParaRPr lang="en-US">
            <a:solidFill>
              <a:schemeClr val="bg1"/>
            </a:solidFill>
          </a:endParaRPr>
        </a:p>
      </dgm:t>
    </dgm:pt>
    <dgm:pt modelId="{759F97AE-9D3F-448E-9C7C-6B07EF795BD2}" type="sibTrans" cxnId="{24D7E2B5-84BC-41D3-9B3C-2BEE130393B7}">
      <dgm:prSet/>
      <dgm:spPr/>
      <dgm:t>
        <a:bodyPr/>
        <a:lstStyle/>
        <a:p>
          <a:endParaRPr lang="en-US">
            <a:solidFill>
              <a:schemeClr val="bg1"/>
            </a:solidFill>
          </a:endParaRPr>
        </a:p>
      </dgm:t>
    </dgm:pt>
    <dgm:pt modelId="{805DDEC0-6539-484E-818C-A8C576B906A5}">
      <dgm:prSet/>
      <dgm:spPr/>
      <dgm:t>
        <a:bodyPr/>
        <a:lstStyle/>
        <a:p>
          <a:pPr>
            <a:buFont typeface="Arial" panose="020B0604020202020204" pitchFamily="34" charset="0"/>
            <a:buChar char="•"/>
          </a:pPr>
          <a:r>
            <a:rPr lang="en-US" b="0" i="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Web</a:t>
          </a:r>
          <a:endParaRPr lang="en-US" b="0" i="0" dirty="0">
            <a:solidFill>
              <a:schemeClr val="bg1"/>
            </a:solidFill>
          </a:endParaRPr>
        </a:p>
      </dgm:t>
    </dgm:pt>
    <dgm:pt modelId="{5D825C21-D1D9-4F83-A9B6-A7290A4E0194}" type="parTrans" cxnId="{223AB9E1-1609-4E3C-A6E8-5E287250DC3B}">
      <dgm:prSet/>
      <dgm:spPr/>
      <dgm:t>
        <a:bodyPr/>
        <a:lstStyle/>
        <a:p>
          <a:endParaRPr lang="en-US">
            <a:solidFill>
              <a:schemeClr val="bg1"/>
            </a:solidFill>
          </a:endParaRPr>
        </a:p>
      </dgm:t>
    </dgm:pt>
    <dgm:pt modelId="{93559DA1-8CEF-48FC-AA5F-2B1E74014C73}" type="sibTrans" cxnId="{223AB9E1-1609-4E3C-A6E8-5E287250DC3B}">
      <dgm:prSet/>
      <dgm:spPr/>
      <dgm:t>
        <a:bodyPr/>
        <a:lstStyle/>
        <a:p>
          <a:endParaRPr lang="en-US">
            <a:solidFill>
              <a:schemeClr val="bg1"/>
            </a:solidFill>
          </a:endParaRPr>
        </a:p>
      </dgm:t>
    </dgm:pt>
    <dgm:pt modelId="{DB233463-468C-4C19-B1A6-3810CBF207C4}" type="pres">
      <dgm:prSet presAssocID="{00511177-8B42-4D2D-A53C-F4BD7A512EC8}" presName="Name0" presStyleCnt="0">
        <dgm:presLayoutVars>
          <dgm:chPref val="1"/>
          <dgm:dir/>
          <dgm:animOne val="branch"/>
          <dgm:animLvl val="lvl"/>
          <dgm:resizeHandles/>
        </dgm:presLayoutVars>
      </dgm:prSet>
      <dgm:spPr/>
    </dgm:pt>
    <dgm:pt modelId="{2C0D1BD3-AE15-4E46-B3CB-95E64684340B}" type="pres">
      <dgm:prSet presAssocID="{B2281EF8-1B0B-49C9-97FB-EFCC5BD7373C}" presName="vertOne" presStyleCnt="0"/>
      <dgm:spPr/>
    </dgm:pt>
    <dgm:pt modelId="{1661F4C8-1BF7-4D2D-BA84-BA6ABF860070}" type="pres">
      <dgm:prSet presAssocID="{B2281EF8-1B0B-49C9-97FB-EFCC5BD7373C}" presName="txOne" presStyleLbl="node0" presStyleIdx="0" presStyleCnt="6">
        <dgm:presLayoutVars>
          <dgm:chPref val="3"/>
        </dgm:presLayoutVars>
      </dgm:prSet>
      <dgm:spPr/>
    </dgm:pt>
    <dgm:pt modelId="{343939C3-6F63-4B4C-93EB-68B5FC464969}" type="pres">
      <dgm:prSet presAssocID="{B2281EF8-1B0B-49C9-97FB-EFCC5BD7373C}" presName="parTransOne" presStyleCnt="0"/>
      <dgm:spPr/>
    </dgm:pt>
    <dgm:pt modelId="{E782FBC0-771E-4CDA-B0E1-A6E91C86E9B1}" type="pres">
      <dgm:prSet presAssocID="{B2281EF8-1B0B-49C9-97FB-EFCC5BD7373C}" presName="horzOne" presStyleCnt="0"/>
      <dgm:spPr/>
    </dgm:pt>
    <dgm:pt modelId="{6CCBF153-8ECA-4AF8-A30D-5F531A93FBAC}" type="pres">
      <dgm:prSet presAssocID="{D73D0EEB-B33B-4446-B87A-A2056536E9BB}" presName="vertTwo" presStyleCnt="0"/>
      <dgm:spPr/>
    </dgm:pt>
    <dgm:pt modelId="{865FDEB8-AECD-44A6-AD05-8E8EB7702A8F}" type="pres">
      <dgm:prSet presAssocID="{D73D0EEB-B33B-4446-B87A-A2056536E9BB}" presName="txTwo" presStyleLbl="node2" presStyleIdx="0" presStyleCnt="6">
        <dgm:presLayoutVars>
          <dgm:chPref val="3"/>
        </dgm:presLayoutVars>
      </dgm:prSet>
      <dgm:spPr/>
    </dgm:pt>
    <dgm:pt modelId="{BBFC5035-3379-4365-8274-9D1087B4E69B}" type="pres">
      <dgm:prSet presAssocID="{D73D0EEB-B33B-4446-B87A-A2056536E9BB}" presName="parTransTwo" presStyleCnt="0"/>
      <dgm:spPr/>
    </dgm:pt>
    <dgm:pt modelId="{6780F76C-1090-4810-8EC9-F2072ABA7383}" type="pres">
      <dgm:prSet presAssocID="{D73D0EEB-B33B-4446-B87A-A2056536E9BB}" presName="horzTwo" presStyleCnt="0"/>
      <dgm:spPr/>
    </dgm:pt>
    <dgm:pt modelId="{51E3EA64-8D12-4A08-91E1-BDEAD1B9C7C9}" type="pres">
      <dgm:prSet presAssocID="{CD7AB884-F35F-422C-BF24-BFDF9216FCD8}" presName="vertThree" presStyleCnt="0"/>
      <dgm:spPr/>
    </dgm:pt>
    <dgm:pt modelId="{B75D661B-28A7-4599-AE7B-AE687AEE2295}" type="pres">
      <dgm:prSet presAssocID="{CD7AB884-F35F-422C-BF24-BFDF9216FCD8}" presName="txThree" presStyleLbl="node3" presStyleIdx="0" presStyleCnt="6">
        <dgm:presLayoutVars>
          <dgm:chPref val="3"/>
        </dgm:presLayoutVars>
      </dgm:prSet>
      <dgm:spPr/>
    </dgm:pt>
    <dgm:pt modelId="{296AC6F0-2C7C-409F-A2CD-7EDA6A57CE82}" type="pres">
      <dgm:prSet presAssocID="{CD7AB884-F35F-422C-BF24-BFDF9216FCD8}" presName="horzThree" presStyleCnt="0"/>
      <dgm:spPr/>
    </dgm:pt>
    <dgm:pt modelId="{6BE275DA-C9E7-4EDA-93B1-448D5F6FFC7F}" type="pres">
      <dgm:prSet presAssocID="{B6415ADF-523E-43F9-9511-9811BF033C53}" presName="sibSpaceOne" presStyleCnt="0"/>
      <dgm:spPr/>
    </dgm:pt>
    <dgm:pt modelId="{82E1F004-B505-452C-8510-584B6DA3DE35}" type="pres">
      <dgm:prSet presAssocID="{8A960F5A-69A8-4A60-9A35-05AF5E112C9C}" presName="vertOne" presStyleCnt="0"/>
      <dgm:spPr/>
    </dgm:pt>
    <dgm:pt modelId="{884F8AB5-ED35-4522-86C9-0E09A43FA1C1}" type="pres">
      <dgm:prSet presAssocID="{8A960F5A-69A8-4A60-9A35-05AF5E112C9C}" presName="txOne" presStyleLbl="node0" presStyleIdx="1" presStyleCnt="6">
        <dgm:presLayoutVars>
          <dgm:chPref val="3"/>
        </dgm:presLayoutVars>
      </dgm:prSet>
      <dgm:spPr/>
    </dgm:pt>
    <dgm:pt modelId="{1F227536-496F-478B-864A-4CC943C1D3A4}" type="pres">
      <dgm:prSet presAssocID="{8A960F5A-69A8-4A60-9A35-05AF5E112C9C}" presName="parTransOne" presStyleCnt="0"/>
      <dgm:spPr/>
    </dgm:pt>
    <dgm:pt modelId="{FE4D92F2-8A40-4BEE-AE48-A8E1E1764B78}" type="pres">
      <dgm:prSet presAssocID="{8A960F5A-69A8-4A60-9A35-05AF5E112C9C}" presName="horzOne" presStyleCnt="0"/>
      <dgm:spPr/>
    </dgm:pt>
    <dgm:pt modelId="{DF440B25-185A-4CE7-B943-A1AC6E88E522}" type="pres">
      <dgm:prSet presAssocID="{BD2260E3-35BC-4533-9BEB-14EBB0246A39}" presName="vertTwo" presStyleCnt="0"/>
      <dgm:spPr/>
    </dgm:pt>
    <dgm:pt modelId="{52DC21FF-A573-4B02-9122-70A1E6869621}" type="pres">
      <dgm:prSet presAssocID="{BD2260E3-35BC-4533-9BEB-14EBB0246A39}" presName="txTwo" presStyleLbl="node2" presStyleIdx="1" presStyleCnt="6">
        <dgm:presLayoutVars>
          <dgm:chPref val="3"/>
        </dgm:presLayoutVars>
      </dgm:prSet>
      <dgm:spPr/>
    </dgm:pt>
    <dgm:pt modelId="{853137DD-E167-4146-843E-B6A58CA2384A}" type="pres">
      <dgm:prSet presAssocID="{BD2260E3-35BC-4533-9BEB-14EBB0246A39}" presName="parTransTwo" presStyleCnt="0"/>
      <dgm:spPr/>
    </dgm:pt>
    <dgm:pt modelId="{1E63A6B0-68CB-4361-ACBC-1F6B6BCB755E}" type="pres">
      <dgm:prSet presAssocID="{BD2260E3-35BC-4533-9BEB-14EBB0246A39}" presName="horzTwo" presStyleCnt="0"/>
      <dgm:spPr/>
    </dgm:pt>
    <dgm:pt modelId="{738DAF70-081E-49CE-92E4-8D5AB232D18A}" type="pres">
      <dgm:prSet presAssocID="{EBFA900D-5930-4879-BE68-AEBC4475A9F7}" presName="vertThree" presStyleCnt="0"/>
      <dgm:spPr/>
    </dgm:pt>
    <dgm:pt modelId="{E1618778-EFB8-4C0E-B9DA-00666A13F456}" type="pres">
      <dgm:prSet presAssocID="{EBFA900D-5930-4879-BE68-AEBC4475A9F7}" presName="txThree" presStyleLbl="node3" presStyleIdx="1" presStyleCnt="6">
        <dgm:presLayoutVars>
          <dgm:chPref val="3"/>
        </dgm:presLayoutVars>
      </dgm:prSet>
      <dgm:spPr/>
    </dgm:pt>
    <dgm:pt modelId="{0A53571C-DE22-4B80-9A15-C47B3A691766}" type="pres">
      <dgm:prSet presAssocID="{EBFA900D-5930-4879-BE68-AEBC4475A9F7}" presName="horzThree" presStyleCnt="0"/>
      <dgm:spPr/>
    </dgm:pt>
    <dgm:pt modelId="{E2033A9F-3C11-4DB6-B039-FA5B00065174}" type="pres">
      <dgm:prSet presAssocID="{5E709237-BFFC-40DB-93B0-32A85E1C59C7}" presName="sibSpaceOne" presStyleCnt="0"/>
      <dgm:spPr/>
    </dgm:pt>
    <dgm:pt modelId="{D47315FD-128A-45F4-80A8-DCA340D1B6A0}" type="pres">
      <dgm:prSet presAssocID="{000E6932-D4AA-4719-9CED-903B2AC79F37}" presName="vertOne" presStyleCnt="0"/>
      <dgm:spPr/>
    </dgm:pt>
    <dgm:pt modelId="{0222223D-5C8E-4B95-8549-F183CBA3D35F}" type="pres">
      <dgm:prSet presAssocID="{000E6932-D4AA-4719-9CED-903B2AC79F37}" presName="txOne" presStyleLbl="node0" presStyleIdx="2" presStyleCnt="6">
        <dgm:presLayoutVars>
          <dgm:chPref val="3"/>
        </dgm:presLayoutVars>
      </dgm:prSet>
      <dgm:spPr/>
    </dgm:pt>
    <dgm:pt modelId="{7E5CB421-18B6-490E-B91C-B36EFED3BAA6}" type="pres">
      <dgm:prSet presAssocID="{000E6932-D4AA-4719-9CED-903B2AC79F37}" presName="parTransOne" presStyleCnt="0"/>
      <dgm:spPr/>
    </dgm:pt>
    <dgm:pt modelId="{37BCCFE9-1E46-457D-A3AC-455137545F04}" type="pres">
      <dgm:prSet presAssocID="{000E6932-D4AA-4719-9CED-903B2AC79F37}" presName="horzOne" presStyleCnt="0"/>
      <dgm:spPr/>
    </dgm:pt>
    <dgm:pt modelId="{6BBDFCD7-5994-4377-82D1-0C161F0CE7B8}" type="pres">
      <dgm:prSet presAssocID="{6EB844B1-EC75-4C1C-903A-DCF303A80BA0}" presName="vertTwo" presStyleCnt="0"/>
      <dgm:spPr/>
    </dgm:pt>
    <dgm:pt modelId="{F4D14C36-0BA4-4325-9BB5-EEBB0B855C08}" type="pres">
      <dgm:prSet presAssocID="{6EB844B1-EC75-4C1C-903A-DCF303A80BA0}" presName="txTwo" presStyleLbl="node2" presStyleIdx="2" presStyleCnt="6">
        <dgm:presLayoutVars>
          <dgm:chPref val="3"/>
        </dgm:presLayoutVars>
      </dgm:prSet>
      <dgm:spPr/>
    </dgm:pt>
    <dgm:pt modelId="{D56562AB-0BC6-4CF6-9A6B-62C129788D48}" type="pres">
      <dgm:prSet presAssocID="{6EB844B1-EC75-4C1C-903A-DCF303A80BA0}" presName="parTransTwo" presStyleCnt="0"/>
      <dgm:spPr/>
    </dgm:pt>
    <dgm:pt modelId="{A7C9B76C-B5D5-47CE-A890-5F9FF176AFC9}" type="pres">
      <dgm:prSet presAssocID="{6EB844B1-EC75-4C1C-903A-DCF303A80BA0}" presName="horzTwo" presStyleCnt="0"/>
      <dgm:spPr/>
    </dgm:pt>
    <dgm:pt modelId="{E468B630-8C17-4B20-B39D-11B6350069D4}" type="pres">
      <dgm:prSet presAssocID="{EA999806-89DD-4315-AAAB-BE89C9563701}" presName="vertThree" presStyleCnt="0"/>
      <dgm:spPr/>
    </dgm:pt>
    <dgm:pt modelId="{77B48B90-3327-481E-9B1F-D4B234F1F4FF}" type="pres">
      <dgm:prSet presAssocID="{EA999806-89DD-4315-AAAB-BE89C9563701}" presName="txThree" presStyleLbl="node3" presStyleIdx="2" presStyleCnt="6">
        <dgm:presLayoutVars>
          <dgm:chPref val="3"/>
        </dgm:presLayoutVars>
      </dgm:prSet>
      <dgm:spPr/>
    </dgm:pt>
    <dgm:pt modelId="{14532522-50CE-402A-A357-5B54E7002945}" type="pres">
      <dgm:prSet presAssocID="{EA999806-89DD-4315-AAAB-BE89C9563701}" presName="horzThree" presStyleCnt="0"/>
      <dgm:spPr/>
    </dgm:pt>
    <dgm:pt modelId="{9615F064-C132-40C6-A8D9-898B809DB498}" type="pres">
      <dgm:prSet presAssocID="{2E76F0A7-54F6-480C-8B94-4EAF1A9F6874}" presName="sibSpaceOne" presStyleCnt="0"/>
      <dgm:spPr/>
    </dgm:pt>
    <dgm:pt modelId="{56741F6F-F1A0-4683-9D09-C6EEA4FEFAF9}" type="pres">
      <dgm:prSet presAssocID="{0252E81C-088C-4730-B985-B32A5B8B8D39}" presName="vertOne" presStyleCnt="0"/>
      <dgm:spPr/>
    </dgm:pt>
    <dgm:pt modelId="{F86678B1-D65F-465B-958A-C2E6C2D9F235}" type="pres">
      <dgm:prSet presAssocID="{0252E81C-088C-4730-B985-B32A5B8B8D39}" presName="txOne" presStyleLbl="node0" presStyleIdx="3" presStyleCnt="6">
        <dgm:presLayoutVars>
          <dgm:chPref val="3"/>
        </dgm:presLayoutVars>
      </dgm:prSet>
      <dgm:spPr/>
    </dgm:pt>
    <dgm:pt modelId="{E08AF346-4E58-43CF-8283-D7E2A7677E67}" type="pres">
      <dgm:prSet presAssocID="{0252E81C-088C-4730-B985-B32A5B8B8D39}" presName="parTransOne" presStyleCnt="0"/>
      <dgm:spPr/>
    </dgm:pt>
    <dgm:pt modelId="{02833151-B33E-4C57-AA4B-6A779BFF6495}" type="pres">
      <dgm:prSet presAssocID="{0252E81C-088C-4730-B985-B32A5B8B8D39}" presName="horzOne" presStyleCnt="0"/>
      <dgm:spPr/>
    </dgm:pt>
    <dgm:pt modelId="{A0AF2B0D-694C-4E33-9162-C1AEDBFBD065}" type="pres">
      <dgm:prSet presAssocID="{E31F4BA3-8743-4D2C-A0A0-E6942DB80B13}" presName="vertTwo" presStyleCnt="0"/>
      <dgm:spPr/>
    </dgm:pt>
    <dgm:pt modelId="{7B379A96-B14A-4B9E-BAD3-D3FA602D8E7D}" type="pres">
      <dgm:prSet presAssocID="{E31F4BA3-8743-4D2C-A0A0-E6942DB80B13}" presName="txTwo" presStyleLbl="node2" presStyleIdx="3" presStyleCnt="6">
        <dgm:presLayoutVars>
          <dgm:chPref val="3"/>
        </dgm:presLayoutVars>
      </dgm:prSet>
      <dgm:spPr/>
    </dgm:pt>
    <dgm:pt modelId="{98BEC3E3-B672-4786-AEE6-748DAC22D8B9}" type="pres">
      <dgm:prSet presAssocID="{E31F4BA3-8743-4D2C-A0A0-E6942DB80B13}" presName="parTransTwo" presStyleCnt="0"/>
      <dgm:spPr/>
    </dgm:pt>
    <dgm:pt modelId="{0ED4F253-CAF0-4976-AC67-00B545CADD52}" type="pres">
      <dgm:prSet presAssocID="{E31F4BA3-8743-4D2C-A0A0-E6942DB80B13}" presName="horzTwo" presStyleCnt="0"/>
      <dgm:spPr/>
    </dgm:pt>
    <dgm:pt modelId="{D0AEE44D-B83C-4AAE-B32E-1C290D41B248}" type="pres">
      <dgm:prSet presAssocID="{20AD66E8-6BE5-4461-8405-8EFE915002A7}" presName="vertThree" presStyleCnt="0"/>
      <dgm:spPr/>
    </dgm:pt>
    <dgm:pt modelId="{72676A02-BFEB-4E61-BF45-71F3EFFBC022}" type="pres">
      <dgm:prSet presAssocID="{20AD66E8-6BE5-4461-8405-8EFE915002A7}" presName="txThree" presStyleLbl="node3" presStyleIdx="3" presStyleCnt="6">
        <dgm:presLayoutVars>
          <dgm:chPref val="3"/>
        </dgm:presLayoutVars>
      </dgm:prSet>
      <dgm:spPr/>
    </dgm:pt>
    <dgm:pt modelId="{9AAD654C-6E5E-4B3A-B75E-44D29CB11C5E}" type="pres">
      <dgm:prSet presAssocID="{20AD66E8-6BE5-4461-8405-8EFE915002A7}" presName="horzThree" presStyleCnt="0"/>
      <dgm:spPr/>
    </dgm:pt>
    <dgm:pt modelId="{936AC2E4-F615-4D42-81DD-6DDF9C7F1344}" type="pres">
      <dgm:prSet presAssocID="{65113DB6-B20F-4028-9E58-CBDBF27DFBC9}" presName="sibSpaceOne" presStyleCnt="0"/>
      <dgm:spPr/>
    </dgm:pt>
    <dgm:pt modelId="{F7729C7C-8F1E-43BF-AE5D-3EEF940AE1AD}" type="pres">
      <dgm:prSet presAssocID="{A1E49F55-F61E-42F3-8478-AB02D28A27D6}" presName="vertOne" presStyleCnt="0"/>
      <dgm:spPr/>
    </dgm:pt>
    <dgm:pt modelId="{EDD844A9-57F2-4A9A-A4FC-7A0160E98A31}" type="pres">
      <dgm:prSet presAssocID="{A1E49F55-F61E-42F3-8478-AB02D28A27D6}" presName="txOne" presStyleLbl="node0" presStyleIdx="4" presStyleCnt="6">
        <dgm:presLayoutVars>
          <dgm:chPref val="3"/>
        </dgm:presLayoutVars>
      </dgm:prSet>
      <dgm:spPr/>
    </dgm:pt>
    <dgm:pt modelId="{ED75EF66-BF5E-459D-A58C-9C1843620968}" type="pres">
      <dgm:prSet presAssocID="{A1E49F55-F61E-42F3-8478-AB02D28A27D6}" presName="parTransOne" presStyleCnt="0"/>
      <dgm:spPr/>
    </dgm:pt>
    <dgm:pt modelId="{C0146BBA-F891-4EDC-B7CA-B96F1ED5B1CC}" type="pres">
      <dgm:prSet presAssocID="{A1E49F55-F61E-42F3-8478-AB02D28A27D6}" presName="horzOne" presStyleCnt="0"/>
      <dgm:spPr/>
    </dgm:pt>
    <dgm:pt modelId="{B7AF4363-D6E7-46FF-B11F-92684EAF9491}" type="pres">
      <dgm:prSet presAssocID="{3185D6AC-EDAD-4A9A-92E1-F1CB464A4D21}" presName="vertTwo" presStyleCnt="0"/>
      <dgm:spPr/>
    </dgm:pt>
    <dgm:pt modelId="{B97B53E2-5145-4A18-9017-5322AD464D78}" type="pres">
      <dgm:prSet presAssocID="{3185D6AC-EDAD-4A9A-92E1-F1CB464A4D21}" presName="txTwo" presStyleLbl="node2" presStyleIdx="4" presStyleCnt="6">
        <dgm:presLayoutVars>
          <dgm:chPref val="3"/>
        </dgm:presLayoutVars>
      </dgm:prSet>
      <dgm:spPr/>
    </dgm:pt>
    <dgm:pt modelId="{7877DE19-606E-4D4E-BE2A-E7DECB93113C}" type="pres">
      <dgm:prSet presAssocID="{3185D6AC-EDAD-4A9A-92E1-F1CB464A4D21}" presName="parTransTwo" presStyleCnt="0"/>
      <dgm:spPr/>
    </dgm:pt>
    <dgm:pt modelId="{3464FC72-90C1-47EF-AE3A-E06458A26B5D}" type="pres">
      <dgm:prSet presAssocID="{3185D6AC-EDAD-4A9A-92E1-F1CB464A4D21}" presName="horzTwo" presStyleCnt="0"/>
      <dgm:spPr/>
    </dgm:pt>
    <dgm:pt modelId="{832F7AAB-0ABF-4530-BCF5-C955DBFC66C1}" type="pres">
      <dgm:prSet presAssocID="{2D076E1A-F90C-437C-B80D-9A699B70C224}" presName="vertThree" presStyleCnt="0"/>
      <dgm:spPr/>
    </dgm:pt>
    <dgm:pt modelId="{2D6EBAC7-3074-46C9-8FBB-CDCF4E871C4D}" type="pres">
      <dgm:prSet presAssocID="{2D076E1A-F90C-437C-B80D-9A699B70C224}" presName="txThree" presStyleLbl="node3" presStyleIdx="4" presStyleCnt="6">
        <dgm:presLayoutVars>
          <dgm:chPref val="3"/>
        </dgm:presLayoutVars>
      </dgm:prSet>
      <dgm:spPr/>
    </dgm:pt>
    <dgm:pt modelId="{6BA43389-DEEF-475D-9DEE-65002B7DC51F}" type="pres">
      <dgm:prSet presAssocID="{2D076E1A-F90C-437C-B80D-9A699B70C224}" presName="horzThree" presStyleCnt="0"/>
      <dgm:spPr/>
    </dgm:pt>
    <dgm:pt modelId="{9335AB6C-0D0E-4CDD-88EE-ECEE284371B6}" type="pres">
      <dgm:prSet presAssocID="{E909F4B7-E744-4CB6-AC9A-5E28B874AD0E}" presName="sibSpaceOne" presStyleCnt="0"/>
      <dgm:spPr/>
    </dgm:pt>
    <dgm:pt modelId="{5B496FFB-3B4A-460B-9D41-19F86A57A1F9}" type="pres">
      <dgm:prSet presAssocID="{E7EE2897-33A3-47DE-9559-828619A30B8F}" presName="vertOne" presStyleCnt="0"/>
      <dgm:spPr/>
    </dgm:pt>
    <dgm:pt modelId="{378AAC85-7AF2-4FA0-A463-9276E1A693E8}" type="pres">
      <dgm:prSet presAssocID="{E7EE2897-33A3-47DE-9559-828619A30B8F}" presName="txOne" presStyleLbl="node0" presStyleIdx="5" presStyleCnt="6">
        <dgm:presLayoutVars>
          <dgm:chPref val="3"/>
        </dgm:presLayoutVars>
      </dgm:prSet>
      <dgm:spPr/>
    </dgm:pt>
    <dgm:pt modelId="{9CB12101-B2CC-40FB-A44F-35AFE2E2A3CC}" type="pres">
      <dgm:prSet presAssocID="{E7EE2897-33A3-47DE-9559-828619A30B8F}" presName="parTransOne" presStyleCnt="0"/>
      <dgm:spPr/>
    </dgm:pt>
    <dgm:pt modelId="{53F09E4A-35FB-40FC-A511-6FF7A57683F2}" type="pres">
      <dgm:prSet presAssocID="{E7EE2897-33A3-47DE-9559-828619A30B8F}" presName="horzOne" presStyleCnt="0"/>
      <dgm:spPr/>
    </dgm:pt>
    <dgm:pt modelId="{3F1A636C-91A3-4E7B-93CC-1CD31C8273ED}" type="pres">
      <dgm:prSet presAssocID="{CF1587C7-DB77-451D-BFB5-994D614CBE8F}" presName="vertTwo" presStyleCnt="0"/>
      <dgm:spPr/>
    </dgm:pt>
    <dgm:pt modelId="{3CCFCC31-88F6-46D7-A8C1-A59E1B23D7EF}" type="pres">
      <dgm:prSet presAssocID="{CF1587C7-DB77-451D-BFB5-994D614CBE8F}" presName="txTwo" presStyleLbl="node2" presStyleIdx="5" presStyleCnt="6">
        <dgm:presLayoutVars>
          <dgm:chPref val="3"/>
        </dgm:presLayoutVars>
      </dgm:prSet>
      <dgm:spPr/>
    </dgm:pt>
    <dgm:pt modelId="{D289B38D-662F-4205-A3E6-2901F6DB7D4C}" type="pres">
      <dgm:prSet presAssocID="{CF1587C7-DB77-451D-BFB5-994D614CBE8F}" presName="parTransTwo" presStyleCnt="0"/>
      <dgm:spPr/>
    </dgm:pt>
    <dgm:pt modelId="{0BC2EBB5-22CE-4246-B6CD-9EED618CA3B7}" type="pres">
      <dgm:prSet presAssocID="{CF1587C7-DB77-451D-BFB5-994D614CBE8F}" presName="horzTwo" presStyleCnt="0"/>
      <dgm:spPr/>
    </dgm:pt>
    <dgm:pt modelId="{AE2D795F-C90E-4E28-BEB3-473368AF558F}" type="pres">
      <dgm:prSet presAssocID="{805DDEC0-6539-484E-818C-A8C576B906A5}" presName="vertThree" presStyleCnt="0"/>
      <dgm:spPr/>
    </dgm:pt>
    <dgm:pt modelId="{4FB436BD-2D04-48A3-9E0E-FCFCA10151B8}" type="pres">
      <dgm:prSet presAssocID="{805DDEC0-6539-484E-818C-A8C576B906A5}" presName="txThree" presStyleLbl="node3" presStyleIdx="5" presStyleCnt="6">
        <dgm:presLayoutVars>
          <dgm:chPref val="3"/>
        </dgm:presLayoutVars>
      </dgm:prSet>
      <dgm:spPr/>
    </dgm:pt>
    <dgm:pt modelId="{B07535F5-7667-48B2-892D-909142C3C11A}" type="pres">
      <dgm:prSet presAssocID="{805DDEC0-6539-484E-818C-A8C576B906A5}" presName="horzThree" presStyleCnt="0"/>
      <dgm:spPr/>
    </dgm:pt>
  </dgm:ptLst>
  <dgm:cxnLst>
    <dgm:cxn modelId="{D852F903-2367-4B69-BD31-8276573F047B}" type="presOf" srcId="{00511177-8B42-4D2D-A53C-F4BD7A512EC8}" destId="{DB233463-468C-4C19-B1A6-3810CBF207C4}" srcOrd="0" destOrd="0" presId="urn:microsoft.com/office/officeart/2005/8/layout/architecture"/>
    <dgm:cxn modelId="{A67B0D08-19DB-485F-99CD-92C9A36F79A7}" type="presOf" srcId="{000E6932-D4AA-4719-9CED-903B2AC79F37}" destId="{0222223D-5C8E-4B95-8549-F183CBA3D35F}" srcOrd="0" destOrd="0" presId="urn:microsoft.com/office/officeart/2005/8/layout/architecture"/>
    <dgm:cxn modelId="{8602E50B-E004-41B0-8805-9D192A499960}" type="presOf" srcId="{A1E49F55-F61E-42F3-8478-AB02D28A27D6}" destId="{EDD844A9-57F2-4A9A-A4FC-7A0160E98A31}" srcOrd="0" destOrd="0" presId="urn:microsoft.com/office/officeart/2005/8/layout/architecture"/>
    <dgm:cxn modelId="{3FCDAE12-6205-4355-8C71-893D458B0315}" srcId="{BD2260E3-35BC-4533-9BEB-14EBB0246A39}" destId="{EBFA900D-5930-4879-BE68-AEBC4475A9F7}" srcOrd="0" destOrd="0" parTransId="{BD0D0E4B-F87E-4369-86E5-625ACA1D16CE}" sibTransId="{0ED4F904-8922-42A4-81E8-A896A8192B49}"/>
    <dgm:cxn modelId="{BF21F917-C2FF-42DF-952F-4DC59D139B92}" srcId="{D73D0EEB-B33B-4446-B87A-A2056536E9BB}" destId="{CD7AB884-F35F-422C-BF24-BFDF9216FCD8}" srcOrd="0" destOrd="0" parTransId="{5C3F713D-D690-4B8E-A0E3-4ED9F253A28F}" sibTransId="{9F5C7B73-C67A-487F-95C1-3A82EEF8DE30}"/>
    <dgm:cxn modelId="{8AAD701E-A942-475E-8DFE-20C88318CA1A}" type="presOf" srcId="{6EB844B1-EC75-4C1C-903A-DCF303A80BA0}" destId="{F4D14C36-0BA4-4325-9BB5-EEBB0B855C08}" srcOrd="0" destOrd="0" presId="urn:microsoft.com/office/officeart/2005/8/layout/architecture"/>
    <dgm:cxn modelId="{F7751236-714F-4CE5-8CFE-85D87257D1AB}" type="presOf" srcId="{EBFA900D-5930-4879-BE68-AEBC4475A9F7}" destId="{E1618778-EFB8-4C0E-B9DA-00666A13F456}" srcOrd="0" destOrd="0" presId="urn:microsoft.com/office/officeart/2005/8/layout/architecture"/>
    <dgm:cxn modelId="{C1FFBB39-1472-4EF3-8430-D483A7657DCB}" type="presOf" srcId="{CD7AB884-F35F-422C-BF24-BFDF9216FCD8}" destId="{B75D661B-28A7-4599-AE7B-AE687AEE2295}" srcOrd="0" destOrd="0" presId="urn:microsoft.com/office/officeart/2005/8/layout/architecture"/>
    <dgm:cxn modelId="{9029D73E-B63C-442C-9A4A-53F93A129049}" type="presOf" srcId="{20AD66E8-6BE5-4461-8405-8EFE915002A7}" destId="{72676A02-BFEB-4E61-BF45-71F3EFFBC022}" srcOrd="0" destOrd="0" presId="urn:microsoft.com/office/officeart/2005/8/layout/architecture"/>
    <dgm:cxn modelId="{A221663F-7C34-41F2-8EF1-2B9490435870}" srcId="{00511177-8B42-4D2D-A53C-F4BD7A512EC8}" destId="{A1E49F55-F61E-42F3-8478-AB02D28A27D6}" srcOrd="4" destOrd="0" parTransId="{B0B70689-8EC4-47AF-8B13-D53AF2A0AEA3}" sibTransId="{E909F4B7-E744-4CB6-AC9A-5E28B874AD0E}"/>
    <dgm:cxn modelId="{1E93EE5B-A2FE-465A-824E-6F543220BA61}" type="presOf" srcId="{EA999806-89DD-4315-AAAB-BE89C9563701}" destId="{77B48B90-3327-481E-9B1F-D4B234F1F4FF}" srcOrd="0" destOrd="0" presId="urn:microsoft.com/office/officeart/2005/8/layout/architecture"/>
    <dgm:cxn modelId="{EF48C15E-A9C7-40EE-A23E-C8A3E09F7A3B}" type="presOf" srcId="{E7EE2897-33A3-47DE-9559-828619A30B8F}" destId="{378AAC85-7AF2-4FA0-A463-9276E1A693E8}" srcOrd="0" destOrd="0" presId="urn:microsoft.com/office/officeart/2005/8/layout/architecture"/>
    <dgm:cxn modelId="{AA02E35E-E82D-444E-B996-B2BF01C1663D}" srcId="{A1E49F55-F61E-42F3-8478-AB02D28A27D6}" destId="{3185D6AC-EDAD-4A9A-92E1-F1CB464A4D21}" srcOrd="0" destOrd="0" parTransId="{BA9378E4-6745-4790-A8DD-C9F69DD39981}" sibTransId="{74A851D8-D963-450D-A296-4400B41B3AD9}"/>
    <dgm:cxn modelId="{7C096F61-9C25-4E6B-9450-2CCE79EE2B6A}" type="presOf" srcId="{CF1587C7-DB77-451D-BFB5-994D614CBE8F}" destId="{3CCFCC31-88F6-46D7-A8C1-A59E1B23D7EF}" srcOrd="0" destOrd="0" presId="urn:microsoft.com/office/officeart/2005/8/layout/architecture"/>
    <dgm:cxn modelId="{73889843-372B-445A-8AAC-B90E15BD13BB}" srcId="{B2281EF8-1B0B-49C9-97FB-EFCC5BD7373C}" destId="{D73D0EEB-B33B-4446-B87A-A2056536E9BB}" srcOrd="0" destOrd="0" parTransId="{006CC80F-22FE-4AA9-9B22-3986C5F7DDCE}" sibTransId="{D13B2028-9CE4-483F-A7D9-286AA0BFB427}"/>
    <dgm:cxn modelId="{F0857849-0FAE-409B-A0C5-3009D33A529C}" srcId="{00511177-8B42-4D2D-A53C-F4BD7A512EC8}" destId="{0252E81C-088C-4730-B985-B32A5B8B8D39}" srcOrd="3" destOrd="0" parTransId="{53766B13-1006-4AFF-AE1E-C303587BA08E}" sibTransId="{65113DB6-B20F-4028-9E58-CBDBF27DFBC9}"/>
    <dgm:cxn modelId="{C7125F6D-795B-47CB-80A9-EA39ED556A5A}" type="presOf" srcId="{8A960F5A-69A8-4A60-9A35-05AF5E112C9C}" destId="{884F8AB5-ED35-4522-86C9-0E09A43FA1C1}" srcOrd="0" destOrd="0" presId="urn:microsoft.com/office/officeart/2005/8/layout/architecture"/>
    <dgm:cxn modelId="{78CB9370-D378-4B9B-BB60-2F4962309725}" srcId="{00511177-8B42-4D2D-A53C-F4BD7A512EC8}" destId="{E7EE2897-33A3-47DE-9559-828619A30B8F}" srcOrd="5" destOrd="0" parTransId="{34070B6C-07CF-4491-A166-E67644532465}" sibTransId="{EFCF3E4C-3422-447B-8681-48D4EDA8DFD8}"/>
    <dgm:cxn modelId="{22B83854-DA68-4F0B-A81D-5CD650903567}" srcId="{6EB844B1-EC75-4C1C-903A-DCF303A80BA0}" destId="{EA999806-89DD-4315-AAAB-BE89C9563701}" srcOrd="0" destOrd="0" parTransId="{DAE63AB4-4BBF-4C83-9D42-F804DBA2D58B}" sibTransId="{4F0844EC-DA5D-4F71-A28D-E9990087A50C}"/>
    <dgm:cxn modelId="{AD066356-6755-405D-A7BC-874F396FCBFF}" type="presOf" srcId="{D73D0EEB-B33B-4446-B87A-A2056536E9BB}" destId="{865FDEB8-AECD-44A6-AD05-8E8EB7702A8F}" srcOrd="0" destOrd="0" presId="urn:microsoft.com/office/officeart/2005/8/layout/architecture"/>
    <dgm:cxn modelId="{BD003D81-2B46-4E3C-8DB2-42D100569FF7}" srcId="{00511177-8B42-4D2D-A53C-F4BD7A512EC8}" destId="{8A960F5A-69A8-4A60-9A35-05AF5E112C9C}" srcOrd="1" destOrd="0" parTransId="{1569DFD8-38BB-469F-9F89-B982C7B69054}" sibTransId="{5E709237-BFFC-40DB-93B0-32A85E1C59C7}"/>
    <dgm:cxn modelId="{E4D41B87-8B95-4179-BEA9-FCAE508E3D89}" srcId="{3185D6AC-EDAD-4A9A-92E1-F1CB464A4D21}" destId="{2D076E1A-F90C-437C-B80D-9A699B70C224}" srcOrd="0" destOrd="0" parTransId="{23EBAECA-4DD2-49A2-BB9F-F12DEE7CAF33}" sibTransId="{C37E019E-4CCD-453E-86F7-121071344C90}"/>
    <dgm:cxn modelId="{C465AFA5-4CDD-4634-AADE-1A05B6D60FD1}" srcId="{E31F4BA3-8743-4D2C-A0A0-E6942DB80B13}" destId="{20AD66E8-6BE5-4461-8405-8EFE915002A7}" srcOrd="0" destOrd="0" parTransId="{D9657A91-7B65-4590-9910-62AD43177318}" sibTransId="{32254D26-3C53-4913-90FE-257ECE5E8AB5}"/>
    <dgm:cxn modelId="{8F7EBAA6-F98D-4DC6-A356-3C203827AA77}" type="presOf" srcId="{0252E81C-088C-4730-B985-B32A5B8B8D39}" destId="{F86678B1-D65F-465B-958A-C2E6C2D9F235}" srcOrd="0" destOrd="0" presId="urn:microsoft.com/office/officeart/2005/8/layout/architecture"/>
    <dgm:cxn modelId="{30CE7CAD-8F85-4FB2-9212-88A9E54958B6}" type="presOf" srcId="{3185D6AC-EDAD-4A9A-92E1-F1CB464A4D21}" destId="{B97B53E2-5145-4A18-9017-5322AD464D78}" srcOrd="0" destOrd="0" presId="urn:microsoft.com/office/officeart/2005/8/layout/architecture"/>
    <dgm:cxn modelId="{F104B3AF-0021-411F-8C2E-6193FB0F42BD}" type="presOf" srcId="{2D076E1A-F90C-437C-B80D-9A699B70C224}" destId="{2D6EBAC7-3074-46C9-8FBB-CDCF4E871C4D}" srcOrd="0" destOrd="0" presId="urn:microsoft.com/office/officeart/2005/8/layout/architecture"/>
    <dgm:cxn modelId="{417145B5-E9F2-452B-97F2-8B0D1A9479EC}" type="presOf" srcId="{805DDEC0-6539-484E-818C-A8C576B906A5}" destId="{4FB436BD-2D04-48A3-9E0E-FCFCA10151B8}" srcOrd="0" destOrd="0" presId="urn:microsoft.com/office/officeart/2005/8/layout/architecture"/>
    <dgm:cxn modelId="{24D7E2B5-84BC-41D3-9B3C-2BEE130393B7}" srcId="{E7EE2897-33A3-47DE-9559-828619A30B8F}" destId="{CF1587C7-DB77-451D-BFB5-994D614CBE8F}" srcOrd="0" destOrd="0" parTransId="{6F3D9A35-2403-4B57-B41F-C669BEB8105A}" sibTransId="{759F97AE-9D3F-448E-9C7C-6B07EF795BD2}"/>
    <dgm:cxn modelId="{AE9F3AC5-A6B6-4847-917F-A81C1B3FD751}" srcId="{00511177-8B42-4D2D-A53C-F4BD7A512EC8}" destId="{000E6932-D4AA-4719-9CED-903B2AC79F37}" srcOrd="2" destOrd="0" parTransId="{6E68587A-DE16-4A17-B72D-CF24BCE53360}" sibTransId="{2E76F0A7-54F6-480C-8B94-4EAF1A9F6874}"/>
    <dgm:cxn modelId="{C3F271CA-3651-41AF-AB6A-939A86263083}" type="presOf" srcId="{BD2260E3-35BC-4533-9BEB-14EBB0246A39}" destId="{52DC21FF-A573-4B02-9122-70A1E6869621}" srcOrd="0" destOrd="0" presId="urn:microsoft.com/office/officeart/2005/8/layout/architecture"/>
    <dgm:cxn modelId="{844DAACB-32C5-4158-A4FD-C782C40C13F1}" type="presOf" srcId="{B2281EF8-1B0B-49C9-97FB-EFCC5BD7373C}" destId="{1661F4C8-1BF7-4D2D-BA84-BA6ABF860070}" srcOrd="0" destOrd="0" presId="urn:microsoft.com/office/officeart/2005/8/layout/architecture"/>
    <dgm:cxn modelId="{DCB783DC-6EA8-47D0-AC6E-5467CE069088}" srcId="{8A960F5A-69A8-4A60-9A35-05AF5E112C9C}" destId="{BD2260E3-35BC-4533-9BEB-14EBB0246A39}" srcOrd="0" destOrd="0" parTransId="{D37A1E29-5DB0-4938-AC84-5424576D0B43}" sibTransId="{FE162343-B41C-45E0-8B41-1352B510949E}"/>
    <dgm:cxn modelId="{223AB9E1-1609-4E3C-A6E8-5E287250DC3B}" srcId="{CF1587C7-DB77-451D-BFB5-994D614CBE8F}" destId="{805DDEC0-6539-484E-818C-A8C576B906A5}" srcOrd="0" destOrd="0" parTransId="{5D825C21-D1D9-4F83-A9B6-A7290A4E0194}" sibTransId="{93559DA1-8CEF-48FC-AA5F-2B1E74014C73}"/>
    <dgm:cxn modelId="{6573DDF3-CE44-495C-A525-5381562D6E18}" type="presOf" srcId="{E31F4BA3-8743-4D2C-A0A0-E6942DB80B13}" destId="{7B379A96-B14A-4B9E-BAD3-D3FA602D8E7D}" srcOrd="0" destOrd="0" presId="urn:microsoft.com/office/officeart/2005/8/layout/architecture"/>
    <dgm:cxn modelId="{610A4AF8-2C1B-4025-BD3E-04D8B7425455}" srcId="{000E6932-D4AA-4719-9CED-903B2AC79F37}" destId="{6EB844B1-EC75-4C1C-903A-DCF303A80BA0}" srcOrd="0" destOrd="0" parTransId="{18EAD218-14E8-4870-A06B-2AFD9527C81F}" sibTransId="{ED77DB1D-FB99-4EF0-98E1-D43CBA8BD70A}"/>
    <dgm:cxn modelId="{0295F0F9-82E4-4477-BFDB-200CF87A653B}" srcId="{00511177-8B42-4D2D-A53C-F4BD7A512EC8}" destId="{B2281EF8-1B0B-49C9-97FB-EFCC5BD7373C}" srcOrd="0" destOrd="0" parTransId="{05E192C0-94D1-4394-BA3C-AFF48913135B}" sibTransId="{B6415ADF-523E-43F9-9511-9811BF033C53}"/>
    <dgm:cxn modelId="{813494FF-2E09-41F1-A960-0F74F5D8D26F}" srcId="{0252E81C-088C-4730-B985-B32A5B8B8D39}" destId="{E31F4BA3-8743-4D2C-A0A0-E6942DB80B13}" srcOrd="0" destOrd="0" parTransId="{06A15F29-5D0C-4DA2-8DAC-8DF78E6E81F0}" sibTransId="{C732648E-250E-4224-BB01-06A52C6162C9}"/>
    <dgm:cxn modelId="{7A698846-A3D4-4F7E-BFD3-2282CB395508}" type="presParOf" srcId="{DB233463-468C-4C19-B1A6-3810CBF207C4}" destId="{2C0D1BD3-AE15-4E46-B3CB-95E64684340B}" srcOrd="0" destOrd="0" presId="urn:microsoft.com/office/officeart/2005/8/layout/architecture"/>
    <dgm:cxn modelId="{9404DB4F-BB67-4432-A1E5-BECAA7BDB60B}" type="presParOf" srcId="{2C0D1BD3-AE15-4E46-B3CB-95E64684340B}" destId="{1661F4C8-1BF7-4D2D-BA84-BA6ABF860070}" srcOrd="0" destOrd="0" presId="urn:microsoft.com/office/officeart/2005/8/layout/architecture"/>
    <dgm:cxn modelId="{881E1589-8699-4B5E-8773-63BBA4B95351}" type="presParOf" srcId="{2C0D1BD3-AE15-4E46-B3CB-95E64684340B}" destId="{343939C3-6F63-4B4C-93EB-68B5FC464969}" srcOrd="1" destOrd="0" presId="urn:microsoft.com/office/officeart/2005/8/layout/architecture"/>
    <dgm:cxn modelId="{8BF5C1C7-24DF-4AB5-A509-62724E65CB89}" type="presParOf" srcId="{2C0D1BD3-AE15-4E46-B3CB-95E64684340B}" destId="{E782FBC0-771E-4CDA-B0E1-A6E91C86E9B1}" srcOrd="2" destOrd="0" presId="urn:microsoft.com/office/officeart/2005/8/layout/architecture"/>
    <dgm:cxn modelId="{1650409E-B6F3-4162-82CD-9196E16378E8}" type="presParOf" srcId="{E782FBC0-771E-4CDA-B0E1-A6E91C86E9B1}" destId="{6CCBF153-8ECA-4AF8-A30D-5F531A93FBAC}" srcOrd="0" destOrd="0" presId="urn:microsoft.com/office/officeart/2005/8/layout/architecture"/>
    <dgm:cxn modelId="{513D7D83-4478-46E7-A42A-C813350362A4}" type="presParOf" srcId="{6CCBF153-8ECA-4AF8-A30D-5F531A93FBAC}" destId="{865FDEB8-AECD-44A6-AD05-8E8EB7702A8F}" srcOrd="0" destOrd="0" presId="urn:microsoft.com/office/officeart/2005/8/layout/architecture"/>
    <dgm:cxn modelId="{7524C942-BE01-4F5F-8CB6-78CA73683EA2}" type="presParOf" srcId="{6CCBF153-8ECA-4AF8-A30D-5F531A93FBAC}" destId="{BBFC5035-3379-4365-8274-9D1087B4E69B}" srcOrd="1" destOrd="0" presId="urn:microsoft.com/office/officeart/2005/8/layout/architecture"/>
    <dgm:cxn modelId="{E65FB673-8EA9-4ADF-BF58-02206F146364}" type="presParOf" srcId="{6CCBF153-8ECA-4AF8-A30D-5F531A93FBAC}" destId="{6780F76C-1090-4810-8EC9-F2072ABA7383}" srcOrd="2" destOrd="0" presId="urn:microsoft.com/office/officeart/2005/8/layout/architecture"/>
    <dgm:cxn modelId="{19DB12FE-CCA7-4257-8C12-19D1506D7535}" type="presParOf" srcId="{6780F76C-1090-4810-8EC9-F2072ABA7383}" destId="{51E3EA64-8D12-4A08-91E1-BDEAD1B9C7C9}" srcOrd="0" destOrd="0" presId="urn:microsoft.com/office/officeart/2005/8/layout/architecture"/>
    <dgm:cxn modelId="{DB7C17E6-DC95-4042-AB80-A85B57AE8037}" type="presParOf" srcId="{51E3EA64-8D12-4A08-91E1-BDEAD1B9C7C9}" destId="{B75D661B-28A7-4599-AE7B-AE687AEE2295}" srcOrd="0" destOrd="0" presId="urn:microsoft.com/office/officeart/2005/8/layout/architecture"/>
    <dgm:cxn modelId="{2C129847-CC62-4726-AD7A-CC66DAA73DEF}" type="presParOf" srcId="{51E3EA64-8D12-4A08-91E1-BDEAD1B9C7C9}" destId="{296AC6F0-2C7C-409F-A2CD-7EDA6A57CE82}" srcOrd="1" destOrd="0" presId="urn:microsoft.com/office/officeart/2005/8/layout/architecture"/>
    <dgm:cxn modelId="{69A3ABEC-BF74-4C36-A11F-FF059348D5EA}" type="presParOf" srcId="{DB233463-468C-4C19-B1A6-3810CBF207C4}" destId="{6BE275DA-C9E7-4EDA-93B1-448D5F6FFC7F}" srcOrd="1" destOrd="0" presId="urn:microsoft.com/office/officeart/2005/8/layout/architecture"/>
    <dgm:cxn modelId="{46B80864-6BB3-4DA4-A9D8-35B7C42ABF38}" type="presParOf" srcId="{DB233463-468C-4C19-B1A6-3810CBF207C4}" destId="{82E1F004-B505-452C-8510-584B6DA3DE35}" srcOrd="2" destOrd="0" presId="urn:microsoft.com/office/officeart/2005/8/layout/architecture"/>
    <dgm:cxn modelId="{BF266709-857D-45FB-B2AB-C5D2E1A1E983}" type="presParOf" srcId="{82E1F004-B505-452C-8510-584B6DA3DE35}" destId="{884F8AB5-ED35-4522-86C9-0E09A43FA1C1}" srcOrd="0" destOrd="0" presId="urn:microsoft.com/office/officeart/2005/8/layout/architecture"/>
    <dgm:cxn modelId="{D31A51B3-1201-462B-85CD-2E8D4EA3973E}" type="presParOf" srcId="{82E1F004-B505-452C-8510-584B6DA3DE35}" destId="{1F227536-496F-478B-864A-4CC943C1D3A4}" srcOrd="1" destOrd="0" presId="urn:microsoft.com/office/officeart/2005/8/layout/architecture"/>
    <dgm:cxn modelId="{3D910005-16FC-4D9C-9B7D-9FA421E9C01D}" type="presParOf" srcId="{82E1F004-B505-452C-8510-584B6DA3DE35}" destId="{FE4D92F2-8A40-4BEE-AE48-A8E1E1764B78}" srcOrd="2" destOrd="0" presId="urn:microsoft.com/office/officeart/2005/8/layout/architecture"/>
    <dgm:cxn modelId="{6A121795-259E-44D4-B8F2-AC821DA4B6DD}" type="presParOf" srcId="{FE4D92F2-8A40-4BEE-AE48-A8E1E1764B78}" destId="{DF440B25-185A-4CE7-B943-A1AC6E88E522}" srcOrd="0" destOrd="0" presId="urn:microsoft.com/office/officeart/2005/8/layout/architecture"/>
    <dgm:cxn modelId="{D4E94CDF-16B8-4040-BF38-C8CB7D75F7D1}" type="presParOf" srcId="{DF440B25-185A-4CE7-B943-A1AC6E88E522}" destId="{52DC21FF-A573-4B02-9122-70A1E6869621}" srcOrd="0" destOrd="0" presId="urn:microsoft.com/office/officeart/2005/8/layout/architecture"/>
    <dgm:cxn modelId="{3A0A6754-0168-48CB-9AC1-CDA97D88297E}" type="presParOf" srcId="{DF440B25-185A-4CE7-B943-A1AC6E88E522}" destId="{853137DD-E167-4146-843E-B6A58CA2384A}" srcOrd="1" destOrd="0" presId="urn:microsoft.com/office/officeart/2005/8/layout/architecture"/>
    <dgm:cxn modelId="{159EF7E2-E8EB-4951-9BEC-F028F4A6FF66}" type="presParOf" srcId="{DF440B25-185A-4CE7-B943-A1AC6E88E522}" destId="{1E63A6B0-68CB-4361-ACBC-1F6B6BCB755E}" srcOrd="2" destOrd="0" presId="urn:microsoft.com/office/officeart/2005/8/layout/architecture"/>
    <dgm:cxn modelId="{1ED82E43-F56B-47DF-9533-EF9DCC4B2982}" type="presParOf" srcId="{1E63A6B0-68CB-4361-ACBC-1F6B6BCB755E}" destId="{738DAF70-081E-49CE-92E4-8D5AB232D18A}" srcOrd="0" destOrd="0" presId="urn:microsoft.com/office/officeart/2005/8/layout/architecture"/>
    <dgm:cxn modelId="{6E15649D-3615-4E0C-8FF0-B5C8DDAAE73C}" type="presParOf" srcId="{738DAF70-081E-49CE-92E4-8D5AB232D18A}" destId="{E1618778-EFB8-4C0E-B9DA-00666A13F456}" srcOrd="0" destOrd="0" presId="urn:microsoft.com/office/officeart/2005/8/layout/architecture"/>
    <dgm:cxn modelId="{E6940D8B-5DE1-4662-A710-00674C24B32A}" type="presParOf" srcId="{738DAF70-081E-49CE-92E4-8D5AB232D18A}" destId="{0A53571C-DE22-4B80-9A15-C47B3A691766}" srcOrd="1" destOrd="0" presId="urn:microsoft.com/office/officeart/2005/8/layout/architecture"/>
    <dgm:cxn modelId="{645F337A-69E5-4E9C-8687-AAD17AC26A83}" type="presParOf" srcId="{DB233463-468C-4C19-B1A6-3810CBF207C4}" destId="{E2033A9F-3C11-4DB6-B039-FA5B00065174}" srcOrd="3" destOrd="0" presId="urn:microsoft.com/office/officeart/2005/8/layout/architecture"/>
    <dgm:cxn modelId="{577A993C-6C20-4575-8FEC-78D5489A8A18}" type="presParOf" srcId="{DB233463-468C-4C19-B1A6-3810CBF207C4}" destId="{D47315FD-128A-45F4-80A8-DCA340D1B6A0}" srcOrd="4" destOrd="0" presId="urn:microsoft.com/office/officeart/2005/8/layout/architecture"/>
    <dgm:cxn modelId="{35FB68FD-64F3-4CCE-8B95-E41C0A294F05}" type="presParOf" srcId="{D47315FD-128A-45F4-80A8-DCA340D1B6A0}" destId="{0222223D-5C8E-4B95-8549-F183CBA3D35F}" srcOrd="0" destOrd="0" presId="urn:microsoft.com/office/officeart/2005/8/layout/architecture"/>
    <dgm:cxn modelId="{0E245D69-0117-4ACC-86F0-E270DA256344}" type="presParOf" srcId="{D47315FD-128A-45F4-80A8-DCA340D1B6A0}" destId="{7E5CB421-18B6-490E-B91C-B36EFED3BAA6}" srcOrd="1" destOrd="0" presId="urn:microsoft.com/office/officeart/2005/8/layout/architecture"/>
    <dgm:cxn modelId="{EA54AC11-AF52-497A-AB33-2E061B5F7E9D}" type="presParOf" srcId="{D47315FD-128A-45F4-80A8-DCA340D1B6A0}" destId="{37BCCFE9-1E46-457D-A3AC-455137545F04}" srcOrd="2" destOrd="0" presId="urn:microsoft.com/office/officeart/2005/8/layout/architecture"/>
    <dgm:cxn modelId="{DD87DAEC-7F30-40FF-BBFB-EFD32B08CC5E}" type="presParOf" srcId="{37BCCFE9-1E46-457D-A3AC-455137545F04}" destId="{6BBDFCD7-5994-4377-82D1-0C161F0CE7B8}" srcOrd="0" destOrd="0" presId="urn:microsoft.com/office/officeart/2005/8/layout/architecture"/>
    <dgm:cxn modelId="{909A02A9-A0C6-49E8-85A2-2B519DCFDDD3}" type="presParOf" srcId="{6BBDFCD7-5994-4377-82D1-0C161F0CE7B8}" destId="{F4D14C36-0BA4-4325-9BB5-EEBB0B855C08}" srcOrd="0" destOrd="0" presId="urn:microsoft.com/office/officeart/2005/8/layout/architecture"/>
    <dgm:cxn modelId="{70075D5B-E4AA-4E70-9FC6-E57C7BB6467D}" type="presParOf" srcId="{6BBDFCD7-5994-4377-82D1-0C161F0CE7B8}" destId="{D56562AB-0BC6-4CF6-9A6B-62C129788D48}" srcOrd="1" destOrd="0" presId="urn:microsoft.com/office/officeart/2005/8/layout/architecture"/>
    <dgm:cxn modelId="{9DB0F92B-2CA8-4D07-9E34-C34CCDEA7BC2}" type="presParOf" srcId="{6BBDFCD7-5994-4377-82D1-0C161F0CE7B8}" destId="{A7C9B76C-B5D5-47CE-A890-5F9FF176AFC9}" srcOrd="2" destOrd="0" presId="urn:microsoft.com/office/officeart/2005/8/layout/architecture"/>
    <dgm:cxn modelId="{5E3696C0-AD46-4341-BCDA-37AD01D58824}" type="presParOf" srcId="{A7C9B76C-B5D5-47CE-A890-5F9FF176AFC9}" destId="{E468B630-8C17-4B20-B39D-11B6350069D4}" srcOrd="0" destOrd="0" presId="urn:microsoft.com/office/officeart/2005/8/layout/architecture"/>
    <dgm:cxn modelId="{120A5795-5F81-4A50-9722-E3B29DDDC032}" type="presParOf" srcId="{E468B630-8C17-4B20-B39D-11B6350069D4}" destId="{77B48B90-3327-481E-9B1F-D4B234F1F4FF}" srcOrd="0" destOrd="0" presId="urn:microsoft.com/office/officeart/2005/8/layout/architecture"/>
    <dgm:cxn modelId="{34EAC4C4-9942-4C66-AA96-4A0281D2E7EA}" type="presParOf" srcId="{E468B630-8C17-4B20-B39D-11B6350069D4}" destId="{14532522-50CE-402A-A357-5B54E7002945}" srcOrd="1" destOrd="0" presId="urn:microsoft.com/office/officeart/2005/8/layout/architecture"/>
    <dgm:cxn modelId="{2A8BCA66-A2C7-4727-9545-296250A3465B}" type="presParOf" srcId="{DB233463-468C-4C19-B1A6-3810CBF207C4}" destId="{9615F064-C132-40C6-A8D9-898B809DB498}" srcOrd="5" destOrd="0" presId="urn:microsoft.com/office/officeart/2005/8/layout/architecture"/>
    <dgm:cxn modelId="{C5D88228-CBD0-4405-8CFF-CDF0CBD81818}" type="presParOf" srcId="{DB233463-468C-4C19-B1A6-3810CBF207C4}" destId="{56741F6F-F1A0-4683-9D09-C6EEA4FEFAF9}" srcOrd="6" destOrd="0" presId="urn:microsoft.com/office/officeart/2005/8/layout/architecture"/>
    <dgm:cxn modelId="{4C4FFC30-EBC4-47D8-ADE7-B8BC0A0EC6D0}" type="presParOf" srcId="{56741F6F-F1A0-4683-9D09-C6EEA4FEFAF9}" destId="{F86678B1-D65F-465B-958A-C2E6C2D9F235}" srcOrd="0" destOrd="0" presId="urn:microsoft.com/office/officeart/2005/8/layout/architecture"/>
    <dgm:cxn modelId="{C404C1EF-7D37-4CA8-83F9-CCADF9DB085F}" type="presParOf" srcId="{56741F6F-F1A0-4683-9D09-C6EEA4FEFAF9}" destId="{E08AF346-4E58-43CF-8283-D7E2A7677E67}" srcOrd="1" destOrd="0" presId="urn:microsoft.com/office/officeart/2005/8/layout/architecture"/>
    <dgm:cxn modelId="{2637EC8B-6AD4-4DBC-9C32-476B91C07656}" type="presParOf" srcId="{56741F6F-F1A0-4683-9D09-C6EEA4FEFAF9}" destId="{02833151-B33E-4C57-AA4B-6A779BFF6495}" srcOrd="2" destOrd="0" presId="urn:microsoft.com/office/officeart/2005/8/layout/architecture"/>
    <dgm:cxn modelId="{EC51BAAC-162B-4CA6-B6A0-E23C9FC694FF}" type="presParOf" srcId="{02833151-B33E-4C57-AA4B-6A779BFF6495}" destId="{A0AF2B0D-694C-4E33-9162-C1AEDBFBD065}" srcOrd="0" destOrd="0" presId="urn:microsoft.com/office/officeart/2005/8/layout/architecture"/>
    <dgm:cxn modelId="{1A83E9B6-A028-4622-BC40-7D49400CD412}" type="presParOf" srcId="{A0AF2B0D-694C-4E33-9162-C1AEDBFBD065}" destId="{7B379A96-B14A-4B9E-BAD3-D3FA602D8E7D}" srcOrd="0" destOrd="0" presId="urn:microsoft.com/office/officeart/2005/8/layout/architecture"/>
    <dgm:cxn modelId="{356AD658-C708-429A-806F-8321784F4637}" type="presParOf" srcId="{A0AF2B0D-694C-4E33-9162-C1AEDBFBD065}" destId="{98BEC3E3-B672-4786-AEE6-748DAC22D8B9}" srcOrd="1" destOrd="0" presId="urn:microsoft.com/office/officeart/2005/8/layout/architecture"/>
    <dgm:cxn modelId="{48ABF619-B054-4FF5-BFDC-4187B0EB2477}" type="presParOf" srcId="{A0AF2B0D-694C-4E33-9162-C1AEDBFBD065}" destId="{0ED4F253-CAF0-4976-AC67-00B545CADD52}" srcOrd="2" destOrd="0" presId="urn:microsoft.com/office/officeart/2005/8/layout/architecture"/>
    <dgm:cxn modelId="{78B4715B-CF12-4EB5-8F22-A55873ABDE5D}" type="presParOf" srcId="{0ED4F253-CAF0-4976-AC67-00B545CADD52}" destId="{D0AEE44D-B83C-4AAE-B32E-1C290D41B248}" srcOrd="0" destOrd="0" presId="urn:microsoft.com/office/officeart/2005/8/layout/architecture"/>
    <dgm:cxn modelId="{5A13396E-9731-4679-9DC9-9F1AD98B3026}" type="presParOf" srcId="{D0AEE44D-B83C-4AAE-B32E-1C290D41B248}" destId="{72676A02-BFEB-4E61-BF45-71F3EFFBC022}" srcOrd="0" destOrd="0" presId="urn:microsoft.com/office/officeart/2005/8/layout/architecture"/>
    <dgm:cxn modelId="{74FF306D-3952-4EDE-BE3A-B15A046CEF6E}" type="presParOf" srcId="{D0AEE44D-B83C-4AAE-B32E-1C290D41B248}" destId="{9AAD654C-6E5E-4B3A-B75E-44D29CB11C5E}" srcOrd="1" destOrd="0" presId="urn:microsoft.com/office/officeart/2005/8/layout/architecture"/>
    <dgm:cxn modelId="{2ED594C3-FF84-497C-8F20-A8C9EC2CD556}" type="presParOf" srcId="{DB233463-468C-4C19-B1A6-3810CBF207C4}" destId="{936AC2E4-F615-4D42-81DD-6DDF9C7F1344}" srcOrd="7" destOrd="0" presId="urn:microsoft.com/office/officeart/2005/8/layout/architecture"/>
    <dgm:cxn modelId="{3768BA69-4A79-409F-838F-11F31AC5F441}" type="presParOf" srcId="{DB233463-468C-4C19-B1A6-3810CBF207C4}" destId="{F7729C7C-8F1E-43BF-AE5D-3EEF940AE1AD}" srcOrd="8" destOrd="0" presId="urn:microsoft.com/office/officeart/2005/8/layout/architecture"/>
    <dgm:cxn modelId="{63ACBA2E-FA7B-480A-B036-BF276C8DB09A}" type="presParOf" srcId="{F7729C7C-8F1E-43BF-AE5D-3EEF940AE1AD}" destId="{EDD844A9-57F2-4A9A-A4FC-7A0160E98A31}" srcOrd="0" destOrd="0" presId="urn:microsoft.com/office/officeart/2005/8/layout/architecture"/>
    <dgm:cxn modelId="{FB2CF11E-A4AD-49BD-93DF-33DC7715E059}" type="presParOf" srcId="{F7729C7C-8F1E-43BF-AE5D-3EEF940AE1AD}" destId="{ED75EF66-BF5E-459D-A58C-9C1843620968}" srcOrd="1" destOrd="0" presId="urn:microsoft.com/office/officeart/2005/8/layout/architecture"/>
    <dgm:cxn modelId="{325737E8-DE89-4932-B1CB-EB658688625F}" type="presParOf" srcId="{F7729C7C-8F1E-43BF-AE5D-3EEF940AE1AD}" destId="{C0146BBA-F891-4EDC-B7CA-B96F1ED5B1CC}" srcOrd="2" destOrd="0" presId="urn:microsoft.com/office/officeart/2005/8/layout/architecture"/>
    <dgm:cxn modelId="{B04780A9-F2E8-4640-9B20-67A72BCBC9BF}" type="presParOf" srcId="{C0146BBA-F891-4EDC-B7CA-B96F1ED5B1CC}" destId="{B7AF4363-D6E7-46FF-B11F-92684EAF9491}" srcOrd="0" destOrd="0" presId="urn:microsoft.com/office/officeart/2005/8/layout/architecture"/>
    <dgm:cxn modelId="{FA925A05-EE48-4D3F-8FC5-DC69D94CC4F7}" type="presParOf" srcId="{B7AF4363-D6E7-46FF-B11F-92684EAF9491}" destId="{B97B53E2-5145-4A18-9017-5322AD464D78}" srcOrd="0" destOrd="0" presId="urn:microsoft.com/office/officeart/2005/8/layout/architecture"/>
    <dgm:cxn modelId="{1579AB7A-B9FB-47F7-88D8-BF47C5C876AF}" type="presParOf" srcId="{B7AF4363-D6E7-46FF-B11F-92684EAF9491}" destId="{7877DE19-606E-4D4E-BE2A-E7DECB93113C}" srcOrd="1" destOrd="0" presId="urn:microsoft.com/office/officeart/2005/8/layout/architecture"/>
    <dgm:cxn modelId="{16136738-A037-4DC6-9E00-3693FDA6DAAC}" type="presParOf" srcId="{B7AF4363-D6E7-46FF-B11F-92684EAF9491}" destId="{3464FC72-90C1-47EF-AE3A-E06458A26B5D}" srcOrd="2" destOrd="0" presId="urn:microsoft.com/office/officeart/2005/8/layout/architecture"/>
    <dgm:cxn modelId="{0DFF8FB2-0EED-4375-BB08-5F8094263F6B}" type="presParOf" srcId="{3464FC72-90C1-47EF-AE3A-E06458A26B5D}" destId="{832F7AAB-0ABF-4530-BCF5-C955DBFC66C1}" srcOrd="0" destOrd="0" presId="urn:microsoft.com/office/officeart/2005/8/layout/architecture"/>
    <dgm:cxn modelId="{06A76B55-EB8B-4FAC-99CB-8BE1C117B326}" type="presParOf" srcId="{832F7AAB-0ABF-4530-BCF5-C955DBFC66C1}" destId="{2D6EBAC7-3074-46C9-8FBB-CDCF4E871C4D}" srcOrd="0" destOrd="0" presId="urn:microsoft.com/office/officeart/2005/8/layout/architecture"/>
    <dgm:cxn modelId="{64D7FC13-51EA-4E32-9B08-9D32A1C5A374}" type="presParOf" srcId="{832F7AAB-0ABF-4530-BCF5-C955DBFC66C1}" destId="{6BA43389-DEEF-475D-9DEE-65002B7DC51F}" srcOrd="1" destOrd="0" presId="urn:microsoft.com/office/officeart/2005/8/layout/architecture"/>
    <dgm:cxn modelId="{911FAEE7-8EFB-45F7-9C2A-9526C21768D7}" type="presParOf" srcId="{DB233463-468C-4C19-B1A6-3810CBF207C4}" destId="{9335AB6C-0D0E-4CDD-88EE-ECEE284371B6}" srcOrd="9" destOrd="0" presId="urn:microsoft.com/office/officeart/2005/8/layout/architecture"/>
    <dgm:cxn modelId="{B1090185-8E51-45C6-96EC-C22E5129DEB3}" type="presParOf" srcId="{DB233463-468C-4C19-B1A6-3810CBF207C4}" destId="{5B496FFB-3B4A-460B-9D41-19F86A57A1F9}" srcOrd="10" destOrd="0" presId="urn:microsoft.com/office/officeart/2005/8/layout/architecture"/>
    <dgm:cxn modelId="{8230C413-42E6-4CD3-95F6-77A147FE3026}" type="presParOf" srcId="{5B496FFB-3B4A-460B-9D41-19F86A57A1F9}" destId="{378AAC85-7AF2-4FA0-A463-9276E1A693E8}" srcOrd="0" destOrd="0" presId="urn:microsoft.com/office/officeart/2005/8/layout/architecture"/>
    <dgm:cxn modelId="{7CD716DE-E2D3-4B90-A6F9-F0078D8900DD}" type="presParOf" srcId="{5B496FFB-3B4A-460B-9D41-19F86A57A1F9}" destId="{9CB12101-B2CC-40FB-A44F-35AFE2E2A3CC}" srcOrd="1" destOrd="0" presId="urn:microsoft.com/office/officeart/2005/8/layout/architecture"/>
    <dgm:cxn modelId="{C2B30B47-B9CC-4360-83CD-07D26F7B0411}" type="presParOf" srcId="{5B496FFB-3B4A-460B-9D41-19F86A57A1F9}" destId="{53F09E4A-35FB-40FC-A511-6FF7A57683F2}" srcOrd="2" destOrd="0" presId="urn:microsoft.com/office/officeart/2005/8/layout/architecture"/>
    <dgm:cxn modelId="{FE12C3EF-9E32-4A5D-A968-E5FF04FE3DC3}" type="presParOf" srcId="{53F09E4A-35FB-40FC-A511-6FF7A57683F2}" destId="{3F1A636C-91A3-4E7B-93CC-1CD31C8273ED}" srcOrd="0" destOrd="0" presId="urn:microsoft.com/office/officeart/2005/8/layout/architecture"/>
    <dgm:cxn modelId="{E15D99AC-40E1-46E3-B229-F63EACAE8980}" type="presParOf" srcId="{3F1A636C-91A3-4E7B-93CC-1CD31C8273ED}" destId="{3CCFCC31-88F6-46D7-A8C1-A59E1B23D7EF}" srcOrd="0" destOrd="0" presId="urn:microsoft.com/office/officeart/2005/8/layout/architecture"/>
    <dgm:cxn modelId="{B2385629-9C1B-420D-BFA3-5135A8A355AF}" type="presParOf" srcId="{3F1A636C-91A3-4E7B-93CC-1CD31C8273ED}" destId="{D289B38D-662F-4205-A3E6-2901F6DB7D4C}" srcOrd="1" destOrd="0" presId="urn:microsoft.com/office/officeart/2005/8/layout/architecture"/>
    <dgm:cxn modelId="{1DA0A080-CF81-4C03-995E-EB7C53C2978B}" type="presParOf" srcId="{3F1A636C-91A3-4E7B-93CC-1CD31C8273ED}" destId="{0BC2EBB5-22CE-4246-B6CD-9EED618CA3B7}" srcOrd="2" destOrd="0" presId="urn:microsoft.com/office/officeart/2005/8/layout/architecture"/>
    <dgm:cxn modelId="{ECCDE6DB-758E-4630-9970-B2FCC9EC84F1}" type="presParOf" srcId="{0BC2EBB5-22CE-4246-B6CD-9EED618CA3B7}" destId="{AE2D795F-C90E-4E28-BEB3-473368AF558F}" srcOrd="0" destOrd="0" presId="urn:microsoft.com/office/officeart/2005/8/layout/architecture"/>
    <dgm:cxn modelId="{A344B877-BB0A-483B-8C62-22A161FF0570}" type="presParOf" srcId="{AE2D795F-C90E-4E28-BEB3-473368AF558F}" destId="{4FB436BD-2D04-48A3-9E0E-FCFCA10151B8}" srcOrd="0" destOrd="0" presId="urn:microsoft.com/office/officeart/2005/8/layout/architecture"/>
    <dgm:cxn modelId="{29E8A8D8-18A9-45B0-89EF-FBFFD52B090C}" type="presParOf" srcId="{AE2D795F-C90E-4E28-BEB3-473368AF558F}" destId="{B07535F5-7667-48B2-892D-909142C3C11A}" srcOrd="1" destOrd="0" presId="urn:microsoft.com/office/officeart/2005/8/layout/archite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E837BF-9036-4CA4-8DA7-DCDC0AA45156}"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46711132-359A-4F88-AE03-617775122815}">
      <dgm:prSet phldrT="[Text]"/>
      <dgm:spPr/>
      <dgm:t>
        <a:bodyPr/>
        <a:lstStyle/>
        <a:p>
          <a:r>
            <a:rPr lang="en-US" dirty="0"/>
            <a:t>Hot</a:t>
          </a:r>
        </a:p>
      </dgm:t>
    </dgm:pt>
    <dgm:pt modelId="{89F2566E-CCC2-41AB-8C13-2040CE26D393}" type="parTrans" cxnId="{AA7DDE64-FEB0-472B-9ADC-E5A4137C3537}">
      <dgm:prSet/>
      <dgm:spPr/>
      <dgm:t>
        <a:bodyPr/>
        <a:lstStyle/>
        <a:p>
          <a:endParaRPr lang="en-US"/>
        </a:p>
      </dgm:t>
    </dgm:pt>
    <dgm:pt modelId="{403A33AA-3A22-4DD5-88A5-83584D3635AE}" type="sibTrans" cxnId="{AA7DDE64-FEB0-472B-9ADC-E5A4137C3537}">
      <dgm:prSet/>
      <dgm:spPr/>
      <dgm:t>
        <a:bodyPr/>
        <a:lstStyle/>
        <a:p>
          <a:endParaRPr lang="en-US"/>
        </a:p>
      </dgm:t>
    </dgm:pt>
    <dgm:pt modelId="{F1FE6F75-C3B3-40A9-B151-06DD8100FA77}">
      <dgm:prSet phldrT="[Text]"/>
      <dgm:spPr/>
      <dgm:t>
        <a:bodyPr/>
        <a:lstStyle/>
        <a:p>
          <a:r>
            <a:rPr lang="en-US" dirty="0"/>
            <a:t>Cool</a:t>
          </a:r>
        </a:p>
      </dgm:t>
    </dgm:pt>
    <dgm:pt modelId="{56CD6F1A-4E80-4DC5-96D4-853741F3E31B}" type="parTrans" cxnId="{B4DF06DF-A6CC-4EF0-9C19-490A33C5A185}">
      <dgm:prSet/>
      <dgm:spPr/>
      <dgm:t>
        <a:bodyPr/>
        <a:lstStyle/>
        <a:p>
          <a:endParaRPr lang="en-US"/>
        </a:p>
      </dgm:t>
    </dgm:pt>
    <dgm:pt modelId="{B91180BB-2D08-46BF-B313-1DCB06502387}" type="sibTrans" cxnId="{B4DF06DF-A6CC-4EF0-9C19-490A33C5A185}">
      <dgm:prSet/>
      <dgm:spPr/>
      <dgm:t>
        <a:bodyPr/>
        <a:lstStyle/>
        <a:p>
          <a:endParaRPr lang="en-US"/>
        </a:p>
      </dgm:t>
    </dgm:pt>
    <dgm:pt modelId="{120B1423-ADCB-4102-846F-F359F652E92E}">
      <dgm:prSet phldrT="[Text]"/>
      <dgm:spPr/>
      <dgm:t>
        <a:bodyPr/>
        <a:lstStyle/>
        <a:p>
          <a:r>
            <a:rPr lang="en-US" dirty="0"/>
            <a:t>Archive</a:t>
          </a:r>
        </a:p>
      </dgm:t>
    </dgm:pt>
    <dgm:pt modelId="{F3E2D675-4AC0-4643-94B3-EC6D920DA6D9}" type="parTrans" cxnId="{42CC59FB-F0BA-4278-9B68-1522CAD763E4}">
      <dgm:prSet/>
      <dgm:spPr/>
      <dgm:t>
        <a:bodyPr/>
        <a:lstStyle/>
        <a:p>
          <a:endParaRPr lang="en-US"/>
        </a:p>
      </dgm:t>
    </dgm:pt>
    <dgm:pt modelId="{8B4DDCF0-3916-45B1-ABFD-8FF0AC55E2B9}" type="sibTrans" cxnId="{42CC59FB-F0BA-4278-9B68-1522CAD763E4}">
      <dgm:prSet/>
      <dgm:spPr/>
      <dgm:t>
        <a:bodyPr/>
        <a:lstStyle/>
        <a:p>
          <a:endParaRPr lang="en-US"/>
        </a:p>
      </dgm:t>
    </dgm:pt>
    <dgm:pt modelId="{4215BDAD-3954-4F87-A45E-CF67DEC00E42}">
      <dgm:prSet phldrT="[Text]"/>
      <dgm:spPr/>
      <dgm:t>
        <a:bodyPr/>
        <a:lstStyle/>
        <a:p>
          <a:r>
            <a:rPr lang="en-US" dirty="0"/>
            <a:t>Hot is pretty much the default tier.</a:t>
          </a:r>
        </a:p>
      </dgm:t>
    </dgm:pt>
    <dgm:pt modelId="{AF0BB0BB-0151-413E-91F5-5B1247757CA6}" type="parTrans" cxnId="{CE626350-D92A-43CA-AFB3-011DD0EEDAA8}">
      <dgm:prSet/>
      <dgm:spPr/>
      <dgm:t>
        <a:bodyPr/>
        <a:lstStyle/>
        <a:p>
          <a:endParaRPr lang="en-US"/>
        </a:p>
      </dgm:t>
    </dgm:pt>
    <dgm:pt modelId="{5E339C4A-0F55-4F38-B8E2-125D03DA576F}" type="sibTrans" cxnId="{CE626350-D92A-43CA-AFB3-011DD0EEDAA8}">
      <dgm:prSet/>
      <dgm:spPr/>
      <dgm:t>
        <a:bodyPr/>
        <a:lstStyle/>
        <a:p>
          <a:endParaRPr lang="en-US"/>
        </a:p>
      </dgm:t>
    </dgm:pt>
    <dgm:pt modelId="{3B024E05-4C00-447A-AFC2-A9B83B817BDF}">
      <dgm:prSet phldrT="[Text]"/>
      <dgm:spPr/>
      <dgm:t>
        <a:bodyPr/>
        <a:lstStyle/>
        <a:p>
          <a:r>
            <a:rPr lang="en-US" dirty="0"/>
            <a:t>This tier is similar to Hot, though I think it goes underused.</a:t>
          </a:r>
        </a:p>
      </dgm:t>
    </dgm:pt>
    <dgm:pt modelId="{E6C4BC0E-AE37-4674-A9E2-CEFA8A5A48A0}" type="parTrans" cxnId="{4F045DC1-3BA2-4A88-9236-4EB2CC83DA2D}">
      <dgm:prSet/>
      <dgm:spPr/>
      <dgm:t>
        <a:bodyPr/>
        <a:lstStyle/>
        <a:p>
          <a:endParaRPr lang="en-US"/>
        </a:p>
      </dgm:t>
    </dgm:pt>
    <dgm:pt modelId="{3B07697D-F614-4381-810C-B8F67AEDC7B5}" type="sibTrans" cxnId="{4F045DC1-3BA2-4A88-9236-4EB2CC83DA2D}">
      <dgm:prSet/>
      <dgm:spPr/>
      <dgm:t>
        <a:bodyPr/>
        <a:lstStyle/>
        <a:p>
          <a:endParaRPr lang="en-US"/>
        </a:p>
      </dgm:t>
    </dgm:pt>
    <dgm:pt modelId="{0A18578B-B8CD-4538-83BD-EFAF29695893}">
      <dgm:prSet phldrT="[Text]"/>
      <dgm:spPr/>
      <dgm:t>
        <a:bodyPr/>
        <a:lstStyle/>
        <a:p>
          <a:r>
            <a:rPr lang="en-US" dirty="0"/>
            <a:t>You can think of this tier as the backup version of the other two.</a:t>
          </a:r>
        </a:p>
      </dgm:t>
    </dgm:pt>
    <dgm:pt modelId="{356D636B-8D86-4828-8C71-43F4898CEF79}" type="parTrans" cxnId="{9967EC81-DDC3-4912-A497-4AAD52F6B89C}">
      <dgm:prSet/>
      <dgm:spPr/>
      <dgm:t>
        <a:bodyPr/>
        <a:lstStyle/>
        <a:p>
          <a:endParaRPr lang="en-US"/>
        </a:p>
      </dgm:t>
    </dgm:pt>
    <dgm:pt modelId="{FBFC7FDD-AFBB-4B95-833D-042737859F60}" type="sibTrans" cxnId="{9967EC81-DDC3-4912-A497-4AAD52F6B89C}">
      <dgm:prSet/>
      <dgm:spPr/>
      <dgm:t>
        <a:bodyPr/>
        <a:lstStyle/>
        <a:p>
          <a:endParaRPr lang="en-US"/>
        </a:p>
      </dgm:t>
    </dgm:pt>
    <dgm:pt modelId="{243E239F-8733-4C01-8614-E87A8CEC74F5}">
      <dgm:prSet phldrT="[Text]"/>
      <dgm:spPr>
        <a:solidFill>
          <a:schemeClr val="accent5"/>
        </a:solidFill>
        <a:ln>
          <a:solidFill>
            <a:schemeClr val="accent5"/>
          </a:solidFill>
        </a:ln>
      </dgm:spPr>
      <dgm:t>
        <a:bodyPr/>
        <a:lstStyle/>
        <a:p>
          <a:r>
            <a:rPr lang="en-US" dirty="0"/>
            <a:t>Premium</a:t>
          </a:r>
        </a:p>
      </dgm:t>
    </dgm:pt>
    <dgm:pt modelId="{5F9123A5-3676-4D4E-8B5A-774CFC291F8E}" type="parTrans" cxnId="{E954E7D4-CB36-40A8-B359-3EFCF9891E79}">
      <dgm:prSet/>
      <dgm:spPr/>
      <dgm:t>
        <a:bodyPr/>
        <a:lstStyle/>
        <a:p>
          <a:endParaRPr lang="en-US"/>
        </a:p>
      </dgm:t>
    </dgm:pt>
    <dgm:pt modelId="{D64F4BDC-72D6-48E4-B27F-171F6D3B7FEC}" type="sibTrans" cxnId="{E954E7D4-CB36-40A8-B359-3EFCF9891E79}">
      <dgm:prSet/>
      <dgm:spPr/>
      <dgm:t>
        <a:bodyPr/>
        <a:lstStyle/>
        <a:p>
          <a:endParaRPr lang="en-US"/>
        </a:p>
      </dgm:t>
    </dgm:pt>
    <dgm:pt modelId="{BAAC050E-E28B-4DC7-AF22-81FDD1F00287}">
      <dgm:prSet phldrT="[Text]"/>
      <dgm:spPr>
        <a:solidFill>
          <a:schemeClr val="accent5">
            <a:lumMod val="40000"/>
            <a:lumOff val="60000"/>
            <a:alpha val="90000"/>
          </a:schemeClr>
        </a:solidFill>
        <a:ln>
          <a:solidFill>
            <a:schemeClr val="accent5">
              <a:lumMod val="40000"/>
              <a:lumOff val="60000"/>
              <a:alpha val="90000"/>
            </a:schemeClr>
          </a:solidFill>
        </a:ln>
      </dgm:spPr>
      <dgm:t>
        <a:bodyPr/>
        <a:lstStyle/>
        <a:p>
          <a:r>
            <a:rPr lang="en-US" dirty="0"/>
            <a:t>Premium isn't really a tier but a different type of storage altogether.</a:t>
          </a:r>
        </a:p>
      </dgm:t>
    </dgm:pt>
    <dgm:pt modelId="{8F3C2B2F-E6F6-40BC-96D4-F57C04F34396}" type="parTrans" cxnId="{2110B860-A964-4B7D-9740-6C0BA9F207DE}">
      <dgm:prSet/>
      <dgm:spPr/>
      <dgm:t>
        <a:bodyPr/>
        <a:lstStyle/>
        <a:p>
          <a:endParaRPr lang="en-US"/>
        </a:p>
      </dgm:t>
    </dgm:pt>
    <dgm:pt modelId="{2E7ABDD6-7D7F-4917-864D-9B813BB98AE5}" type="sibTrans" cxnId="{2110B860-A964-4B7D-9740-6C0BA9F207DE}">
      <dgm:prSet/>
      <dgm:spPr/>
      <dgm:t>
        <a:bodyPr/>
        <a:lstStyle/>
        <a:p>
          <a:endParaRPr lang="en-US"/>
        </a:p>
      </dgm:t>
    </dgm:pt>
    <dgm:pt modelId="{56BF89C4-0716-4210-9D88-7F7B7976BBAE}">
      <dgm:prSet phldrT="[Text]"/>
      <dgm:spPr/>
      <dgm:t>
        <a:bodyPr/>
        <a:lstStyle/>
        <a:p>
          <a:r>
            <a:rPr lang="en-US" dirty="0"/>
            <a:t>This tier is better for important files that you might need to access, but only every once in a while. </a:t>
          </a:r>
        </a:p>
      </dgm:t>
    </dgm:pt>
    <dgm:pt modelId="{5C809637-A8F7-4272-8D6E-7A3CCE78A620}" type="parTrans" cxnId="{1DA84E73-A068-4816-9CC6-398F5403F93F}">
      <dgm:prSet/>
      <dgm:spPr/>
    </dgm:pt>
    <dgm:pt modelId="{D24C9816-C1D4-4B32-B1B6-03832AEFDB64}" type="sibTrans" cxnId="{1DA84E73-A068-4816-9CC6-398F5403F93F}">
      <dgm:prSet/>
      <dgm:spPr/>
    </dgm:pt>
    <dgm:pt modelId="{04AA796D-01E8-4B1C-A1C5-C023F992D9E2}">
      <dgm:prSet phldrT="[Text]"/>
      <dgm:spPr/>
      <dgm:t>
        <a:bodyPr/>
        <a:lstStyle/>
        <a:p>
          <a:r>
            <a:rPr lang="en-US" dirty="0"/>
            <a:t>It carries the same performance as Hot, but at a lower storage cost (and a higher data access cost). This tier is recommended for files that you may only access every month or so.</a:t>
          </a:r>
        </a:p>
      </dgm:t>
    </dgm:pt>
    <dgm:pt modelId="{BFF9B59E-A701-4B93-9B1C-21B1D5CA1630}" type="parTrans" cxnId="{CEE03ADE-14E4-4BE9-BB92-150765430973}">
      <dgm:prSet/>
      <dgm:spPr/>
    </dgm:pt>
    <dgm:pt modelId="{2C9E2B65-301B-424C-8138-FA9F6F63C403}" type="sibTrans" cxnId="{CEE03ADE-14E4-4BE9-BB92-150765430973}">
      <dgm:prSet/>
      <dgm:spPr/>
    </dgm:pt>
    <dgm:pt modelId="{33B5569D-1978-4160-8FD2-BB79ABD538AB}">
      <dgm:prSet phldrT="[Text]"/>
      <dgm:spPr/>
      <dgm:t>
        <a:bodyPr/>
        <a:lstStyle/>
        <a:p>
          <a:r>
            <a:rPr lang="en-US" dirty="0"/>
            <a:t>It provides the best performance for retrieving files quickly and often but carries the highest price tag. </a:t>
          </a:r>
        </a:p>
      </dgm:t>
    </dgm:pt>
    <dgm:pt modelId="{0851070E-8A16-47DC-8D1E-E94BEFBD379F}" type="parTrans" cxnId="{B3ECD576-F79A-4411-BF1C-BE26CB0B4A8A}">
      <dgm:prSet/>
      <dgm:spPr/>
    </dgm:pt>
    <dgm:pt modelId="{601776B1-80A0-472F-8C16-8F8C051187B2}" type="sibTrans" cxnId="{B3ECD576-F79A-4411-BF1C-BE26CB0B4A8A}">
      <dgm:prSet/>
      <dgm:spPr/>
    </dgm:pt>
    <dgm:pt modelId="{32B83EB4-1259-4A80-9C4F-84FDB231C794}">
      <dgm:prSet phldrT="[Text]"/>
      <dgm:spPr/>
      <dgm:t>
        <a:bodyPr/>
        <a:lstStyle/>
        <a:p>
          <a:r>
            <a:rPr lang="en-US" dirty="0"/>
            <a:t>This is used for files that you plan on consistently accessing, reading, or updating.</a:t>
          </a:r>
        </a:p>
      </dgm:t>
    </dgm:pt>
    <dgm:pt modelId="{FA726C39-6166-4330-8598-1AA70A2596E3}" type="parTrans" cxnId="{1EC04399-7871-4E01-9B6E-2514B6E07B9F}">
      <dgm:prSet/>
      <dgm:spPr/>
    </dgm:pt>
    <dgm:pt modelId="{B5F969BF-14D9-49F4-86B3-9F6E29E696CB}" type="sibTrans" cxnId="{1EC04399-7871-4E01-9B6E-2514B6E07B9F}">
      <dgm:prSet/>
      <dgm:spPr/>
    </dgm:pt>
    <dgm:pt modelId="{3A8BA65D-E372-4E94-A493-EC2B06675CA8}">
      <dgm:prSet phldrT="[Text]"/>
      <dgm:spPr/>
      <dgm:t>
        <a:bodyPr/>
        <a:lstStyle/>
        <a:p>
          <a:r>
            <a:rPr lang="en-US" dirty="0"/>
            <a:t>This tier has a very low storage costs, but it'll take a few hours to access to the data when you want it.</a:t>
          </a:r>
        </a:p>
      </dgm:t>
    </dgm:pt>
    <dgm:pt modelId="{38C317F4-BCC7-4C11-970F-57A0DA03436C}" type="parTrans" cxnId="{8C9B3A13-E7CE-42AA-9887-4E927986C284}">
      <dgm:prSet/>
      <dgm:spPr/>
    </dgm:pt>
    <dgm:pt modelId="{E961B271-96E9-4B58-A129-1F2BA3B8C078}" type="sibTrans" cxnId="{8C9B3A13-E7CE-42AA-9887-4E927986C284}">
      <dgm:prSet/>
      <dgm:spPr/>
    </dgm:pt>
    <dgm:pt modelId="{8142DE12-CCC8-47D3-8F1E-20AF93345C3B}">
      <dgm:prSet phldrT="[Text]"/>
      <dgm:spPr/>
      <dgm:t>
        <a:bodyPr/>
        <a:lstStyle/>
        <a:p>
          <a:r>
            <a:rPr lang="en-US" dirty="0"/>
            <a:t>Archive is recommended for files you access every 6 months or so.</a:t>
          </a:r>
        </a:p>
      </dgm:t>
    </dgm:pt>
    <dgm:pt modelId="{AE0C4084-8093-45FA-8F42-A86894EF17BE}" type="parTrans" cxnId="{F031AC2C-A837-41C9-84EE-0A33AF4254B1}">
      <dgm:prSet/>
      <dgm:spPr/>
    </dgm:pt>
    <dgm:pt modelId="{35906985-1668-4583-9C54-E5E2996C037C}" type="sibTrans" cxnId="{F031AC2C-A837-41C9-84EE-0A33AF4254B1}">
      <dgm:prSet/>
      <dgm:spPr/>
    </dgm:pt>
    <dgm:pt modelId="{A3427C5F-F695-42B5-8B30-62E6DDFCD559}">
      <dgm:prSet phldrT="[Text]"/>
      <dgm:spPr>
        <a:solidFill>
          <a:schemeClr val="accent5">
            <a:lumMod val="40000"/>
            <a:lumOff val="60000"/>
            <a:alpha val="90000"/>
          </a:schemeClr>
        </a:solidFill>
        <a:ln>
          <a:solidFill>
            <a:schemeClr val="accent5">
              <a:lumMod val="40000"/>
              <a:lumOff val="60000"/>
              <a:alpha val="90000"/>
            </a:schemeClr>
          </a:solidFill>
        </a:ln>
      </dgm:spPr>
      <dgm:t>
        <a:bodyPr/>
        <a:lstStyle/>
        <a:p>
          <a:r>
            <a:rPr lang="en-US" dirty="0"/>
            <a:t>This provides access to block blobs consistently low latency, which is perfect for high frequency data transactions.</a:t>
          </a:r>
        </a:p>
      </dgm:t>
    </dgm:pt>
    <dgm:pt modelId="{7084ADC7-383C-400E-A2F7-CBE373A1CDCB}" type="parTrans" cxnId="{6ECCEB73-A3D0-4942-B2A5-E882B74C9400}">
      <dgm:prSet/>
      <dgm:spPr/>
    </dgm:pt>
    <dgm:pt modelId="{C463AFC0-B6E9-4B4C-BB6C-BBDA5B32A627}" type="sibTrans" cxnId="{6ECCEB73-A3D0-4942-B2A5-E882B74C9400}">
      <dgm:prSet/>
      <dgm:spPr/>
    </dgm:pt>
    <dgm:pt modelId="{A885FB99-D830-4CD5-BF33-517ACC36CF2A}">
      <dgm:prSet phldrT="[Text]"/>
      <dgm:spPr>
        <a:solidFill>
          <a:schemeClr val="accent5">
            <a:lumMod val="40000"/>
            <a:lumOff val="60000"/>
            <a:alpha val="90000"/>
          </a:schemeClr>
        </a:solidFill>
        <a:ln>
          <a:solidFill>
            <a:schemeClr val="accent5">
              <a:lumMod val="40000"/>
              <a:lumOff val="60000"/>
              <a:alpha val="90000"/>
            </a:schemeClr>
          </a:solidFill>
        </a:ln>
      </dgm:spPr>
      <dgm:t>
        <a:bodyPr/>
        <a:lstStyle/>
        <a:p>
          <a:r>
            <a:rPr lang="en-US" dirty="0"/>
            <a:t>This carries the highest price tag.</a:t>
          </a:r>
        </a:p>
      </dgm:t>
    </dgm:pt>
    <dgm:pt modelId="{40AA2F59-15C7-4384-866E-A459D9392807}" type="parTrans" cxnId="{489B1ED2-AC9D-498D-A485-033740A09089}">
      <dgm:prSet/>
      <dgm:spPr/>
    </dgm:pt>
    <dgm:pt modelId="{76A7D175-8F8A-4675-B12C-48FF3CC52FDF}" type="sibTrans" cxnId="{489B1ED2-AC9D-498D-A485-033740A09089}">
      <dgm:prSet/>
      <dgm:spPr/>
    </dgm:pt>
    <dgm:pt modelId="{99F7A551-59D4-43D1-B7F5-6BAE8924C625}" type="pres">
      <dgm:prSet presAssocID="{3CE837BF-9036-4CA4-8DA7-DCDC0AA45156}" presName="Name0" presStyleCnt="0">
        <dgm:presLayoutVars>
          <dgm:dir/>
          <dgm:animLvl val="lvl"/>
          <dgm:resizeHandles val="exact"/>
        </dgm:presLayoutVars>
      </dgm:prSet>
      <dgm:spPr/>
    </dgm:pt>
    <dgm:pt modelId="{E8B98C9A-3E8F-45B3-9731-B15CDBB3C522}" type="pres">
      <dgm:prSet presAssocID="{46711132-359A-4F88-AE03-617775122815}" presName="composite" presStyleCnt="0"/>
      <dgm:spPr/>
    </dgm:pt>
    <dgm:pt modelId="{9AB006B5-68F2-4317-849D-D4F405CBF8C1}" type="pres">
      <dgm:prSet presAssocID="{46711132-359A-4F88-AE03-617775122815}" presName="parTx" presStyleLbl="alignNode1" presStyleIdx="0" presStyleCnt="4">
        <dgm:presLayoutVars>
          <dgm:chMax val="0"/>
          <dgm:chPref val="0"/>
          <dgm:bulletEnabled val="1"/>
        </dgm:presLayoutVars>
      </dgm:prSet>
      <dgm:spPr/>
    </dgm:pt>
    <dgm:pt modelId="{60212CD3-E609-4593-9BD0-609FEC19E88E}" type="pres">
      <dgm:prSet presAssocID="{46711132-359A-4F88-AE03-617775122815}" presName="desTx" presStyleLbl="alignAccFollowNode1" presStyleIdx="0" presStyleCnt="4">
        <dgm:presLayoutVars>
          <dgm:bulletEnabled val="1"/>
        </dgm:presLayoutVars>
      </dgm:prSet>
      <dgm:spPr/>
    </dgm:pt>
    <dgm:pt modelId="{F8BF8687-9196-4999-8FB8-232378B17E4E}" type="pres">
      <dgm:prSet presAssocID="{403A33AA-3A22-4DD5-88A5-83584D3635AE}" presName="space" presStyleCnt="0"/>
      <dgm:spPr/>
    </dgm:pt>
    <dgm:pt modelId="{EF2636D6-AF0B-41EC-AAEA-A9B6474C1006}" type="pres">
      <dgm:prSet presAssocID="{F1FE6F75-C3B3-40A9-B151-06DD8100FA77}" presName="composite" presStyleCnt="0"/>
      <dgm:spPr/>
    </dgm:pt>
    <dgm:pt modelId="{14B1938B-FA4B-4ADC-9460-5AAE3527A2FB}" type="pres">
      <dgm:prSet presAssocID="{F1FE6F75-C3B3-40A9-B151-06DD8100FA77}" presName="parTx" presStyleLbl="alignNode1" presStyleIdx="1" presStyleCnt="4">
        <dgm:presLayoutVars>
          <dgm:chMax val="0"/>
          <dgm:chPref val="0"/>
          <dgm:bulletEnabled val="1"/>
        </dgm:presLayoutVars>
      </dgm:prSet>
      <dgm:spPr/>
    </dgm:pt>
    <dgm:pt modelId="{CA71B4F3-6574-48B7-9D46-B1F4881CB876}" type="pres">
      <dgm:prSet presAssocID="{F1FE6F75-C3B3-40A9-B151-06DD8100FA77}" presName="desTx" presStyleLbl="alignAccFollowNode1" presStyleIdx="1" presStyleCnt="4">
        <dgm:presLayoutVars>
          <dgm:bulletEnabled val="1"/>
        </dgm:presLayoutVars>
      </dgm:prSet>
      <dgm:spPr/>
    </dgm:pt>
    <dgm:pt modelId="{31E57ED3-3F77-49D5-A26F-22E020D1371E}" type="pres">
      <dgm:prSet presAssocID="{B91180BB-2D08-46BF-B313-1DCB06502387}" presName="space" presStyleCnt="0"/>
      <dgm:spPr/>
    </dgm:pt>
    <dgm:pt modelId="{0D16E1BD-243D-4F30-B0B9-33B8302C1FD6}" type="pres">
      <dgm:prSet presAssocID="{120B1423-ADCB-4102-846F-F359F652E92E}" presName="composite" presStyleCnt="0"/>
      <dgm:spPr/>
    </dgm:pt>
    <dgm:pt modelId="{67D761A7-1C63-403A-8185-33839D67AEDF}" type="pres">
      <dgm:prSet presAssocID="{120B1423-ADCB-4102-846F-F359F652E92E}" presName="parTx" presStyleLbl="alignNode1" presStyleIdx="2" presStyleCnt="4">
        <dgm:presLayoutVars>
          <dgm:chMax val="0"/>
          <dgm:chPref val="0"/>
          <dgm:bulletEnabled val="1"/>
        </dgm:presLayoutVars>
      </dgm:prSet>
      <dgm:spPr/>
    </dgm:pt>
    <dgm:pt modelId="{A24110D5-A1E8-47A2-A6B7-12489A506A95}" type="pres">
      <dgm:prSet presAssocID="{120B1423-ADCB-4102-846F-F359F652E92E}" presName="desTx" presStyleLbl="alignAccFollowNode1" presStyleIdx="2" presStyleCnt="4">
        <dgm:presLayoutVars>
          <dgm:bulletEnabled val="1"/>
        </dgm:presLayoutVars>
      </dgm:prSet>
      <dgm:spPr/>
    </dgm:pt>
    <dgm:pt modelId="{AF0932F7-DE05-42DA-BE66-6AEF623D39C1}" type="pres">
      <dgm:prSet presAssocID="{8B4DDCF0-3916-45B1-ABFD-8FF0AC55E2B9}" presName="space" presStyleCnt="0"/>
      <dgm:spPr/>
    </dgm:pt>
    <dgm:pt modelId="{DAC6B9E7-B480-4BA5-866F-FF9B8AC4B306}" type="pres">
      <dgm:prSet presAssocID="{243E239F-8733-4C01-8614-E87A8CEC74F5}" presName="composite" presStyleCnt="0"/>
      <dgm:spPr/>
    </dgm:pt>
    <dgm:pt modelId="{A3650B2C-F7E2-4BEB-8075-83BF2DFE7AC8}" type="pres">
      <dgm:prSet presAssocID="{243E239F-8733-4C01-8614-E87A8CEC74F5}" presName="parTx" presStyleLbl="alignNode1" presStyleIdx="3" presStyleCnt="4">
        <dgm:presLayoutVars>
          <dgm:chMax val="0"/>
          <dgm:chPref val="0"/>
          <dgm:bulletEnabled val="1"/>
        </dgm:presLayoutVars>
      </dgm:prSet>
      <dgm:spPr/>
    </dgm:pt>
    <dgm:pt modelId="{FB3A2DCE-FADF-442C-A180-08EC2130F3AE}" type="pres">
      <dgm:prSet presAssocID="{243E239F-8733-4C01-8614-E87A8CEC74F5}" presName="desTx" presStyleLbl="alignAccFollowNode1" presStyleIdx="3" presStyleCnt="4">
        <dgm:presLayoutVars>
          <dgm:bulletEnabled val="1"/>
        </dgm:presLayoutVars>
      </dgm:prSet>
      <dgm:spPr/>
    </dgm:pt>
  </dgm:ptLst>
  <dgm:cxnLst>
    <dgm:cxn modelId="{1D48AA01-7647-400E-AE29-763E00B053BD}" type="presOf" srcId="{3A8BA65D-E372-4E94-A493-EC2B06675CA8}" destId="{A24110D5-A1E8-47A2-A6B7-12489A506A95}" srcOrd="0" destOrd="1" presId="urn:microsoft.com/office/officeart/2005/8/layout/hList1"/>
    <dgm:cxn modelId="{0EBC5F08-CE42-452A-A931-979E786189E8}" type="presOf" srcId="{04AA796D-01E8-4B1C-A1C5-C023F992D9E2}" destId="{CA71B4F3-6574-48B7-9D46-B1F4881CB876}" srcOrd="0" destOrd="2" presId="urn:microsoft.com/office/officeart/2005/8/layout/hList1"/>
    <dgm:cxn modelId="{14E4E00F-AE46-4110-81DD-D5E4753E032F}" type="presOf" srcId="{33B5569D-1978-4160-8FD2-BB79ABD538AB}" destId="{60212CD3-E609-4593-9BD0-609FEC19E88E}" srcOrd="0" destOrd="1" presId="urn:microsoft.com/office/officeart/2005/8/layout/hList1"/>
    <dgm:cxn modelId="{8C9B3A13-E7CE-42AA-9887-4E927986C284}" srcId="{120B1423-ADCB-4102-846F-F359F652E92E}" destId="{3A8BA65D-E372-4E94-A493-EC2B06675CA8}" srcOrd="1" destOrd="0" parTransId="{38C317F4-BCC7-4C11-970F-57A0DA03436C}" sibTransId="{E961B271-96E9-4B58-A129-1F2BA3B8C078}"/>
    <dgm:cxn modelId="{0469EE20-AA4E-4D59-8CD4-8A778D32C66D}" type="presOf" srcId="{0A18578B-B8CD-4538-83BD-EFAF29695893}" destId="{A24110D5-A1E8-47A2-A6B7-12489A506A95}" srcOrd="0" destOrd="0" presId="urn:microsoft.com/office/officeart/2005/8/layout/hList1"/>
    <dgm:cxn modelId="{97066C25-E96A-44EC-9532-F735725755C5}" type="presOf" srcId="{4215BDAD-3954-4F87-A45E-CF67DEC00E42}" destId="{60212CD3-E609-4593-9BD0-609FEC19E88E}" srcOrd="0" destOrd="0" presId="urn:microsoft.com/office/officeart/2005/8/layout/hList1"/>
    <dgm:cxn modelId="{B928FA27-BE59-40CE-B3A7-B7CDFD3DE69B}" type="presOf" srcId="{3B024E05-4C00-447A-AFC2-A9B83B817BDF}" destId="{CA71B4F3-6574-48B7-9D46-B1F4881CB876}" srcOrd="0" destOrd="0" presId="urn:microsoft.com/office/officeart/2005/8/layout/hList1"/>
    <dgm:cxn modelId="{F031AC2C-A837-41C9-84EE-0A33AF4254B1}" srcId="{120B1423-ADCB-4102-846F-F359F652E92E}" destId="{8142DE12-CCC8-47D3-8F1E-20AF93345C3B}" srcOrd="2" destOrd="0" parTransId="{AE0C4084-8093-45FA-8F42-A86894EF17BE}" sibTransId="{35906985-1668-4583-9C54-E5E2996C037C}"/>
    <dgm:cxn modelId="{2110B860-A964-4B7D-9740-6C0BA9F207DE}" srcId="{243E239F-8733-4C01-8614-E87A8CEC74F5}" destId="{BAAC050E-E28B-4DC7-AF22-81FDD1F00287}" srcOrd="0" destOrd="0" parTransId="{8F3C2B2F-E6F6-40BC-96D4-F57C04F34396}" sibTransId="{2E7ABDD6-7D7F-4917-864D-9B813BB98AE5}"/>
    <dgm:cxn modelId="{AA7DDE64-FEB0-472B-9ADC-E5A4137C3537}" srcId="{3CE837BF-9036-4CA4-8DA7-DCDC0AA45156}" destId="{46711132-359A-4F88-AE03-617775122815}" srcOrd="0" destOrd="0" parTransId="{89F2566E-CCC2-41AB-8C13-2040CE26D393}" sibTransId="{403A33AA-3A22-4DD5-88A5-83584D3635AE}"/>
    <dgm:cxn modelId="{CE626350-D92A-43CA-AFB3-011DD0EEDAA8}" srcId="{46711132-359A-4F88-AE03-617775122815}" destId="{4215BDAD-3954-4F87-A45E-CF67DEC00E42}" srcOrd="0" destOrd="0" parTransId="{AF0BB0BB-0151-413E-91F5-5B1247757CA6}" sibTransId="{5E339C4A-0F55-4F38-B8E2-125D03DA576F}"/>
    <dgm:cxn modelId="{1DA84E73-A068-4816-9CC6-398F5403F93F}" srcId="{F1FE6F75-C3B3-40A9-B151-06DD8100FA77}" destId="{56BF89C4-0716-4210-9D88-7F7B7976BBAE}" srcOrd="1" destOrd="0" parTransId="{5C809637-A8F7-4272-8D6E-7A3CCE78A620}" sibTransId="{D24C9816-C1D4-4B32-B1B6-03832AEFDB64}"/>
    <dgm:cxn modelId="{6ECCEB73-A3D0-4942-B2A5-E882B74C9400}" srcId="{243E239F-8733-4C01-8614-E87A8CEC74F5}" destId="{A3427C5F-F695-42B5-8B30-62E6DDFCD559}" srcOrd="1" destOrd="0" parTransId="{7084ADC7-383C-400E-A2F7-CBE373A1CDCB}" sibTransId="{C463AFC0-B6E9-4B4C-BB6C-BBDA5B32A627}"/>
    <dgm:cxn modelId="{B3ECD576-F79A-4411-BF1C-BE26CB0B4A8A}" srcId="{46711132-359A-4F88-AE03-617775122815}" destId="{33B5569D-1978-4160-8FD2-BB79ABD538AB}" srcOrd="1" destOrd="0" parTransId="{0851070E-8A16-47DC-8D1E-E94BEFBD379F}" sibTransId="{601776B1-80A0-472F-8C16-8F8C051187B2}"/>
    <dgm:cxn modelId="{5204B17B-D85B-48B3-A449-2D84E3DAD739}" type="presOf" srcId="{F1FE6F75-C3B3-40A9-B151-06DD8100FA77}" destId="{14B1938B-FA4B-4ADC-9460-5AAE3527A2FB}" srcOrd="0" destOrd="0" presId="urn:microsoft.com/office/officeart/2005/8/layout/hList1"/>
    <dgm:cxn modelId="{9967EC81-DDC3-4912-A497-4AAD52F6B89C}" srcId="{120B1423-ADCB-4102-846F-F359F652E92E}" destId="{0A18578B-B8CD-4538-83BD-EFAF29695893}" srcOrd="0" destOrd="0" parTransId="{356D636B-8D86-4828-8C71-43F4898CEF79}" sibTransId="{FBFC7FDD-AFBB-4B95-833D-042737859F60}"/>
    <dgm:cxn modelId="{164DC08E-77E1-4027-A57B-1B04692D3DB4}" type="presOf" srcId="{243E239F-8733-4C01-8614-E87A8CEC74F5}" destId="{A3650B2C-F7E2-4BEB-8075-83BF2DFE7AC8}" srcOrd="0" destOrd="0" presId="urn:microsoft.com/office/officeart/2005/8/layout/hList1"/>
    <dgm:cxn modelId="{89034996-0DA7-4622-8E88-A8F67EA80DB2}" type="presOf" srcId="{8142DE12-CCC8-47D3-8F1E-20AF93345C3B}" destId="{A24110D5-A1E8-47A2-A6B7-12489A506A95}" srcOrd="0" destOrd="2" presId="urn:microsoft.com/office/officeart/2005/8/layout/hList1"/>
    <dgm:cxn modelId="{1EC04399-7871-4E01-9B6E-2514B6E07B9F}" srcId="{46711132-359A-4F88-AE03-617775122815}" destId="{32B83EB4-1259-4A80-9C4F-84FDB231C794}" srcOrd="2" destOrd="0" parTransId="{FA726C39-6166-4330-8598-1AA70A2596E3}" sibTransId="{B5F969BF-14D9-49F4-86B3-9F6E29E696CB}"/>
    <dgm:cxn modelId="{918D8B9A-90DD-456E-84ED-D8EFFC819775}" type="presOf" srcId="{A3427C5F-F695-42B5-8B30-62E6DDFCD559}" destId="{FB3A2DCE-FADF-442C-A180-08EC2130F3AE}" srcOrd="0" destOrd="1" presId="urn:microsoft.com/office/officeart/2005/8/layout/hList1"/>
    <dgm:cxn modelId="{CCB7AE9D-B623-4090-96A4-CE5EAE29D11B}" type="presOf" srcId="{32B83EB4-1259-4A80-9C4F-84FDB231C794}" destId="{60212CD3-E609-4593-9BD0-609FEC19E88E}" srcOrd="0" destOrd="2" presId="urn:microsoft.com/office/officeart/2005/8/layout/hList1"/>
    <dgm:cxn modelId="{26D52EAA-AC25-46BB-8A6E-5477D5904FC5}" type="presOf" srcId="{120B1423-ADCB-4102-846F-F359F652E92E}" destId="{67D761A7-1C63-403A-8185-33839D67AEDF}" srcOrd="0" destOrd="0" presId="urn:microsoft.com/office/officeart/2005/8/layout/hList1"/>
    <dgm:cxn modelId="{409FDEAA-2C3C-4E74-B057-3D770EFCAE62}" type="presOf" srcId="{46711132-359A-4F88-AE03-617775122815}" destId="{9AB006B5-68F2-4317-849D-D4F405CBF8C1}" srcOrd="0" destOrd="0" presId="urn:microsoft.com/office/officeart/2005/8/layout/hList1"/>
    <dgm:cxn modelId="{4F045DC1-3BA2-4A88-9236-4EB2CC83DA2D}" srcId="{F1FE6F75-C3B3-40A9-B151-06DD8100FA77}" destId="{3B024E05-4C00-447A-AFC2-A9B83B817BDF}" srcOrd="0" destOrd="0" parTransId="{E6C4BC0E-AE37-4674-A9E2-CEFA8A5A48A0}" sibTransId="{3B07697D-F614-4381-810C-B8F67AEDC7B5}"/>
    <dgm:cxn modelId="{10AA77C2-09C4-48F3-AF05-037DBE149944}" type="presOf" srcId="{3CE837BF-9036-4CA4-8DA7-DCDC0AA45156}" destId="{99F7A551-59D4-43D1-B7F5-6BAE8924C625}" srcOrd="0" destOrd="0" presId="urn:microsoft.com/office/officeart/2005/8/layout/hList1"/>
    <dgm:cxn modelId="{489B1ED2-AC9D-498D-A485-033740A09089}" srcId="{243E239F-8733-4C01-8614-E87A8CEC74F5}" destId="{A885FB99-D830-4CD5-BF33-517ACC36CF2A}" srcOrd="2" destOrd="0" parTransId="{40AA2F59-15C7-4384-866E-A459D9392807}" sibTransId="{76A7D175-8F8A-4675-B12C-48FF3CC52FDF}"/>
    <dgm:cxn modelId="{E954E7D4-CB36-40A8-B359-3EFCF9891E79}" srcId="{3CE837BF-9036-4CA4-8DA7-DCDC0AA45156}" destId="{243E239F-8733-4C01-8614-E87A8CEC74F5}" srcOrd="3" destOrd="0" parTransId="{5F9123A5-3676-4D4E-8B5A-774CFC291F8E}" sibTransId="{D64F4BDC-72D6-48E4-B27F-171F6D3B7FEC}"/>
    <dgm:cxn modelId="{CEE03ADE-14E4-4BE9-BB92-150765430973}" srcId="{F1FE6F75-C3B3-40A9-B151-06DD8100FA77}" destId="{04AA796D-01E8-4B1C-A1C5-C023F992D9E2}" srcOrd="2" destOrd="0" parTransId="{BFF9B59E-A701-4B93-9B1C-21B1D5CA1630}" sibTransId="{2C9E2B65-301B-424C-8138-FA9F6F63C403}"/>
    <dgm:cxn modelId="{B4DF06DF-A6CC-4EF0-9C19-490A33C5A185}" srcId="{3CE837BF-9036-4CA4-8DA7-DCDC0AA45156}" destId="{F1FE6F75-C3B3-40A9-B151-06DD8100FA77}" srcOrd="1" destOrd="0" parTransId="{56CD6F1A-4E80-4DC5-96D4-853741F3E31B}" sibTransId="{B91180BB-2D08-46BF-B313-1DCB06502387}"/>
    <dgm:cxn modelId="{FC5740EF-00E2-492D-AD7F-6DF084194065}" type="presOf" srcId="{56BF89C4-0716-4210-9D88-7F7B7976BBAE}" destId="{CA71B4F3-6574-48B7-9D46-B1F4881CB876}" srcOrd="0" destOrd="1" presId="urn:microsoft.com/office/officeart/2005/8/layout/hList1"/>
    <dgm:cxn modelId="{4408F6F6-F91D-4C67-800C-E1BE83301D07}" type="presOf" srcId="{BAAC050E-E28B-4DC7-AF22-81FDD1F00287}" destId="{FB3A2DCE-FADF-442C-A180-08EC2130F3AE}" srcOrd="0" destOrd="0" presId="urn:microsoft.com/office/officeart/2005/8/layout/hList1"/>
    <dgm:cxn modelId="{B795A8F9-D502-4B4D-B568-BB262D752DF0}" type="presOf" srcId="{A885FB99-D830-4CD5-BF33-517ACC36CF2A}" destId="{FB3A2DCE-FADF-442C-A180-08EC2130F3AE}" srcOrd="0" destOrd="2" presId="urn:microsoft.com/office/officeart/2005/8/layout/hList1"/>
    <dgm:cxn modelId="{42CC59FB-F0BA-4278-9B68-1522CAD763E4}" srcId="{3CE837BF-9036-4CA4-8DA7-DCDC0AA45156}" destId="{120B1423-ADCB-4102-846F-F359F652E92E}" srcOrd="2" destOrd="0" parTransId="{F3E2D675-4AC0-4643-94B3-EC6D920DA6D9}" sibTransId="{8B4DDCF0-3916-45B1-ABFD-8FF0AC55E2B9}"/>
    <dgm:cxn modelId="{7B07C99C-04FA-4775-A6B2-AC8B128F88C3}" type="presParOf" srcId="{99F7A551-59D4-43D1-B7F5-6BAE8924C625}" destId="{E8B98C9A-3E8F-45B3-9731-B15CDBB3C522}" srcOrd="0" destOrd="0" presId="urn:microsoft.com/office/officeart/2005/8/layout/hList1"/>
    <dgm:cxn modelId="{F60CA32B-621E-4DDE-A62E-FEC552BE647D}" type="presParOf" srcId="{E8B98C9A-3E8F-45B3-9731-B15CDBB3C522}" destId="{9AB006B5-68F2-4317-849D-D4F405CBF8C1}" srcOrd="0" destOrd="0" presId="urn:microsoft.com/office/officeart/2005/8/layout/hList1"/>
    <dgm:cxn modelId="{7C3DF707-EDC4-405A-BB7D-EA322DBFEF02}" type="presParOf" srcId="{E8B98C9A-3E8F-45B3-9731-B15CDBB3C522}" destId="{60212CD3-E609-4593-9BD0-609FEC19E88E}" srcOrd="1" destOrd="0" presId="urn:microsoft.com/office/officeart/2005/8/layout/hList1"/>
    <dgm:cxn modelId="{2942B08C-3BFC-412D-AD82-2B49972CF856}" type="presParOf" srcId="{99F7A551-59D4-43D1-B7F5-6BAE8924C625}" destId="{F8BF8687-9196-4999-8FB8-232378B17E4E}" srcOrd="1" destOrd="0" presId="urn:microsoft.com/office/officeart/2005/8/layout/hList1"/>
    <dgm:cxn modelId="{44EE9191-F5BE-46CB-8086-EFB67FDEE445}" type="presParOf" srcId="{99F7A551-59D4-43D1-B7F5-6BAE8924C625}" destId="{EF2636D6-AF0B-41EC-AAEA-A9B6474C1006}" srcOrd="2" destOrd="0" presId="urn:microsoft.com/office/officeart/2005/8/layout/hList1"/>
    <dgm:cxn modelId="{24A9E649-C3F5-4010-911A-C3816D1CA757}" type="presParOf" srcId="{EF2636D6-AF0B-41EC-AAEA-A9B6474C1006}" destId="{14B1938B-FA4B-4ADC-9460-5AAE3527A2FB}" srcOrd="0" destOrd="0" presId="urn:microsoft.com/office/officeart/2005/8/layout/hList1"/>
    <dgm:cxn modelId="{BE5D4C48-7A15-4F3E-B1D1-7A6C352BAF89}" type="presParOf" srcId="{EF2636D6-AF0B-41EC-AAEA-A9B6474C1006}" destId="{CA71B4F3-6574-48B7-9D46-B1F4881CB876}" srcOrd="1" destOrd="0" presId="urn:microsoft.com/office/officeart/2005/8/layout/hList1"/>
    <dgm:cxn modelId="{DF587169-7E92-4B20-934F-76DE9E4758DE}" type="presParOf" srcId="{99F7A551-59D4-43D1-B7F5-6BAE8924C625}" destId="{31E57ED3-3F77-49D5-A26F-22E020D1371E}" srcOrd="3" destOrd="0" presId="urn:microsoft.com/office/officeart/2005/8/layout/hList1"/>
    <dgm:cxn modelId="{5A070B44-1A83-4450-9186-D55E65FC60FF}" type="presParOf" srcId="{99F7A551-59D4-43D1-B7F5-6BAE8924C625}" destId="{0D16E1BD-243D-4F30-B0B9-33B8302C1FD6}" srcOrd="4" destOrd="0" presId="urn:microsoft.com/office/officeart/2005/8/layout/hList1"/>
    <dgm:cxn modelId="{BDD51C41-3360-4205-91CF-69728B7A2998}" type="presParOf" srcId="{0D16E1BD-243D-4F30-B0B9-33B8302C1FD6}" destId="{67D761A7-1C63-403A-8185-33839D67AEDF}" srcOrd="0" destOrd="0" presId="urn:microsoft.com/office/officeart/2005/8/layout/hList1"/>
    <dgm:cxn modelId="{50D17FCC-0DE4-4447-BD24-8C27504EF6E0}" type="presParOf" srcId="{0D16E1BD-243D-4F30-B0B9-33B8302C1FD6}" destId="{A24110D5-A1E8-47A2-A6B7-12489A506A95}" srcOrd="1" destOrd="0" presId="urn:microsoft.com/office/officeart/2005/8/layout/hList1"/>
    <dgm:cxn modelId="{F0CE7B74-251C-4F5B-86AE-B1074C016005}" type="presParOf" srcId="{99F7A551-59D4-43D1-B7F5-6BAE8924C625}" destId="{AF0932F7-DE05-42DA-BE66-6AEF623D39C1}" srcOrd="5" destOrd="0" presId="urn:microsoft.com/office/officeart/2005/8/layout/hList1"/>
    <dgm:cxn modelId="{0BA15736-38E5-4EAD-8EDF-D2D863482853}" type="presParOf" srcId="{99F7A551-59D4-43D1-B7F5-6BAE8924C625}" destId="{DAC6B9E7-B480-4BA5-866F-FF9B8AC4B306}" srcOrd="6" destOrd="0" presId="urn:microsoft.com/office/officeart/2005/8/layout/hList1"/>
    <dgm:cxn modelId="{3E5CA8B8-6A0B-4F76-8763-4E5DE7358F32}" type="presParOf" srcId="{DAC6B9E7-B480-4BA5-866F-FF9B8AC4B306}" destId="{A3650B2C-F7E2-4BEB-8075-83BF2DFE7AC8}" srcOrd="0" destOrd="0" presId="urn:microsoft.com/office/officeart/2005/8/layout/hList1"/>
    <dgm:cxn modelId="{D8FA1D69-87BF-4737-8B10-707AC4B798D6}" type="presParOf" srcId="{DAC6B9E7-B480-4BA5-866F-FF9B8AC4B306}" destId="{FB3A2DCE-FADF-442C-A180-08EC2130F3A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1E3BD3D-8C30-40DC-861E-BE9BCED6C9DB}"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6A40D457-0B45-4142-9E26-A43EDB10D6A5}">
      <dgm:prSet phldrT="[Text]"/>
      <dgm:spPr>
        <a:solidFill>
          <a:schemeClr val="accent5">
            <a:lumMod val="50000"/>
          </a:schemeClr>
        </a:solidFill>
      </dgm:spPr>
      <dgm:t>
        <a:bodyPr/>
        <a:lstStyle/>
        <a:p>
          <a:r>
            <a:rPr lang="en-US" dirty="0"/>
            <a:t>Bronze 🥉 - Ingesting Raw Data</a:t>
          </a:r>
        </a:p>
      </dgm:t>
    </dgm:pt>
    <dgm:pt modelId="{9154AFAC-5DB2-473D-939C-42297D288428}" type="parTrans" cxnId="{8A9A4913-1309-4AE5-BF42-CF45A5E612E1}">
      <dgm:prSet/>
      <dgm:spPr/>
      <dgm:t>
        <a:bodyPr/>
        <a:lstStyle/>
        <a:p>
          <a:endParaRPr lang="en-US"/>
        </a:p>
      </dgm:t>
    </dgm:pt>
    <dgm:pt modelId="{AEB94037-B400-41C6-93E1-4FD047F310C5}" type="sibTrans" cxnId="{8A9A4913-1309-4AE5-BF42-CF45A5E612E1}">
      <dgm:prSet/>
      <dgm:spPr/>
      <dgm:t>
        <a:bodyPr/>
        <a:lstStyle/>
        <a:p>
          <a:endParaRPr lang="en-US"/>
        </a:p>
      </dgm:t>
    </dgm:pt>
    <dgm:pt modelId="{78A66AFC-9E84-40F0-B0BD-DCE17C4C5EE6}">
      <dgm:prSet phldrT="[Text]"/>
      <dgm:spPr>
        <a:ln>
          <a:solidFill>
            <a:schemeClr val="bg2"/>
          </a:solidFill>
        </a:ln>
      </dgm:spPr>
      <dgm:t>
        <a:bodyPr/>
        <a:lstStyle/>
        <a:p>
          <a:r>
            <a:rPr lang="en-US" b="0" i="0" dirty="0"/>
            <a:t>The bronze layer contains unvalidated data. Data ingested in the bronze layer typically:</a:t>
          </a:r>
          <a:endParaRPr lang="en-US" dirty="0"/>
        </a:p>
      </dgm:t>
    </dgm:pt>
    <dgm:pt modelId="{D9D02B5C-3AB7-43AA-A640-DCD45EE8B9E2}" type="parTrans" cxnId="{3EC7DD82-17CB-4272-9F35-E09C4F87ACEC}">
      <dgm:prSet/>
      <dgm:spPr/>
      <dgm:t>
        <a:bodyPr/>
        <a:lstStyle/>
        <a:p>
          <a:endParaRPr lang="en-US"/>
        </a:p>
      </dgm:t>
    </dgm:pt>
    <dgm:pt modelId="{2DECA38D-2B41-410E-9942-3A21DBEE6E1C}" type="sibTrans" cxnId="{3EC7DD82-17CB-4272-9F35-E09C4F87ACEC}">
      <dgm:prSet/>
      <dgm:spPr/>
      <dgm:t>
        <a:bodyPr/>
        <a:lstStyle/>
        <a:p>
          <a:endParaRPr lang="en-US"/>
        </a:p>
      </dgm:t>
    </dgm:pt>
    <dgm:pt modelId="{D7EDC1A6-933E-44D6-87A4-DA3CA14057EC}">
      <dgm:prSet phldrT="[Text]"/>
      <dgm:spPr>
        <a:solidFill>
          <a:schemeClr val="bg2">
            <a:lumMod val="50000"/>
            <a:lumOff val="50000"/>
          </a:schemeClr>
        </a:solidFill>
      </dgm:spPr>
      <dgm:t>
        <a:bodyPr/>
        <a:lstStyle/>
        <a:p>
          <a:r>
            <a:rPr lang="en-US" dirty="0"/>
            <a:t>Silver 🥈  - Cleanse, Validate, and Deduplicate</a:t>
          </a:r>
        </a:p>
      </dgm:t>
    </dgm:pt>
    <dgm:pt modelId="{4019C7F1-57A2-4AC7-92D7-5E5226BCCF11}" type="parTrans" cxnId="{CBACEB02-2E57-4304-A7C7-AFC503ECB11F}">
      <dgm:prSet/>
      <dgm:spPr/>
      <dgm:t>
        <a:bodyPr/>
        <a:lstStyle/>
        <a:p>
          <a:endParaRPr lang="en-US"/>
        </a:p>
      </dgm:t>
    </dgm:pt>
    <dgm:pt modelId="{F45F48D6-5DB6-406D-A3CD-20EC6963ECD1}" type="sibTrans" cxnId="{CBACEB02-2E57-4304-A7C7-AFC503ECB11F}">
      <dgm:prSet/>
      <dgm:spPr/>
      <dgm:t>
        <a:bodyPr/>
        <a:lstStyle/>
        <a:p>
          <a:endParaRPr lang="en-US"/>
        </a:p>
      </dgm:t>
    </dgm:pt>
    <dgm:pt modelId="{2290C6A0-C6F8-4438-A72B-2B8DA1B0502F}">
      <dgm:prSet phldrT="[Text]"/>
      <dgm:spPr>
        <a:ln>
          <a:solidFill>
            <a:schemeClr val="bg2"/>
          </a:solidFill>
        </a:ln>
      </dgm:spPr>
      <dgm:t>
        <a:bodyPr/>
        <a:lstStyle/>
        <a:p>
          <a:r>
            <a:rPr lang="en-US" b="0" i="0" dirty="0"/>
            <a:t>Recall that while the bronze layer contains the entire data history in a nearly raw state, the silver layer represents a validated, enriched version of our data that can be trusted for downstream analytics.</a:t>
          </a:r>
          <a:endParaRPr lang="en-US" dirty="0"/>
        </a:p>
      </dgm:t>
    </dgm:pt>
    <dgm:pt modelId="{8539DD14-EBFC-4E64-A473-9BAC008ADABF}" type="parTrans" cxnId="{BE178804-25AE-4C2D-B648-9D49900666AD}">
      <dgm:prSet/>
      <dgm:spPr/>
      <dgm:t>
        <a:bodyPr/>
        <a:lstStyle/>
        <a:p>
          <a:endParaRPr lang="en-US"/>
        </a:p>
      </dgm:t>
    </dgm:pt>
    <dgm:pt modelId="{E62397A4-DF0D-4671-8A05-F551F81D342F}" type="sibTrans" cxnId="{BE178804-25AE-4C2D-B648-9D49900666AD}">
      <dgm:prSet/>
      <dgm:spPr/>
      <dgm:t>
        <a:bodyPr/>
        <a:lstStyle/>
        <a:p>
          <a:endParaRPr lang="en-US"/>
        </a:p>
      </dgm:t>
    </dgm:pt>
    <dgm:pt modelId="{F9CCEA8A-BBBE-44CA-80F4-0F4EA3EDE433}">
      <dgm:prSet phldrT="[Text]"/>
      <dgm:spPr>
        <a:solidFill>
          <a:schemeClr val="accent5"/>
        </a:solidFill>
      </dgm:spPr>
      <dgm:t>
        <a:bodyPr/>
        <a:lstStyle/>
        <a:p>
          <a:r>
            <a:rPr lang="en-US" dirty="0"/>
            <a:t>Gold 🥇 - Curate to Power Analytics</a:t>
          </a:r>
        </a:p>
      </dgm:t>
    </dgm:pt>
    <dgm:pt modelId="{9CE0B2E0-C5CE-47EF-879F-0FEF2D00525C}" type="parTrans" cxnId="{FF901BE5-6E1F-46DA-BD45-BE52C2898960}">
      <dgm:prSet/>
      <dgm:spPr/>
      <dgm:t>
        <a:bodyPr/>
        <a:lstStyle/>
        <a:p>
          <a:endParaRPr lang="en-US"/>
        </a:p>
      </dgm:t>
    </dgm:pt>
    <dgm:pt modelId="{A5675257-819D-48BD-B1FD-DAD148482D84}" type="sibTrans" cxnId="{FF901BE5-6E1F-46DA-BD45-BE52C2898960}">
      <dgm:prSet/>
      <dgm:spPr/>
      <dgm:t>
        <a:bodyPr/>
        <a:lstStyle/>
        <a:p>
          <a:endParaRPr lang="en-US"/>
        </a:p>
      </dgm:t>
    </dgm:pt>
    <dgm:pt modelId="{A574255B-EBE3-481F-B498-06C8B47B6BC8}">
      <dgm:prSet phldrT="[Text]"/>
      <dgm:spPr>
        <a:ln>
          <a:solidFill>
            <a:schemeClr val="bg2"/>
          </a:solidFill>
        </a:ln>
      </dgm:spPr>
      <dgm:t>
        <a:bodyPr/>
        <a:lstStyle/>
        <a:p>
          <a:r>
            <a:rPr lang="en-US" b="0" i="0" dirty="0"/>
            <a:t>This gold data is often highly refined and aggregated, containing data that powers analytics, machine learning, and production applications. While all tables in the </a:t>
          </a:r>
          <a:r>
            <a:rPr lang="en-US" b="0" i="0" dirty="0" err="1"/>
            <a:t>lakehouse</a:t>
          </a:r>
          <a:r>
            <a:rPr lang="en-US" b="0" i="0" dirty="0"/>
            <a:t> should serve an important purpose, gold tables represent data that has been transformed into knowledge, rather than just information.</a:t>
          </a:r>
          <a:endParaRPr lang="en-US" dirty="0"/>
        </a:p>
      </dgm:t>
    </dgm:pt>
    <dgm:pt modelId="{D09DC9F2-CCAB-4F4C-AF23-D9516DF0B7E8}" type="parTrans" cxnId="{0B1C7503-24B7-40CD-9DD5-40FD72814E5F}">
      <dgm:prSet/>
      <dgm:spPr/>
      <dgm:t>
        <a:bodyPr/>
        <a:lstStyle/>
        <a:p>
          <a:endParaRPr lang="en-US"/>
        </a:p>
      </dgm:t>
    </dgm:pt>
    <dgm:pt modelId="{5814B711-7AAA-488F-8119-0529005CBF3E}" type="sibTrans" cxnId="{0B1C7503-24B7-40CD-9DD5-40FD72814E5F}">
      <dgm:prSet/>
      <dgm:spPr/>
      <dgm:t>
        <a:bodyPr/>
        <a:lstStyle/>
        <a:p>
          <a:endParaRPr lang="en-US"/>
        </a:p>
      </dgm:t>
    </dgm:pt>
    <dgm:pt modelId="{264A6325-06E1-4E1C-9309-328106B44D25}">
      <dgm:prSet/>
      <dgm:spPr>
        <a:ln>
          <a:solidFill>
            <a:schemeClr val="bg2"/>
          </a:solidFill>
        </a:ln>
      </dgm:spPr>
      <dgm:t>
        <a:bodyPr/>
        <a:lstStyle/>
        <a:p>
          <a:pPr>
            <a:buFont typeface="Arial" panose="020B0604020202020204" pitchFamily="34" charset="0"/>
            <a:buChar char="•"/>
          </a:pPr>
          <a:r>
            <a:rPr lang="en-US" b="0" i="0" dirty="0"/>
            <a:t>Maintains the raw state of the data source.</a:t>
          </a:r>
        </a:p>
      </dgm:t>
    </dgm:pt>
    <dgm:pt modelId="{2B99E2AC-4B31-42F6-BCD9-0F5627966E84}" type="parTrans" cxnId="{53ED44C8-F563-4D7B-8A73-8C575F2AF2E4}">
      <dgm:prSet/>
      <dgm:spPr/>
      <dgm:t>
        <a:bodyPr/>
        <a:lstStyle/>
        <a:p>
          <a:endParaRPr lang="en-US"/>
        </a:p>
      </dgm:t>
    </dgm:pt>
    <dgm:pt modelId="{413A5495-13A5-448A-A12C-B4823008F99B}" type="sibTrans" cxnId="{53ED44C8-F563-4D7B-8A73-8C575F2AF2E4}">
      <dgm:prSet/>
      <dgm:spPr/>
      <dgm:t>
        <a:bodyPr/>
        <a:lstStyle/>
        <a:p>
          <a:endParaRPr lang="en-US"/>
        </a:p>
      </dgm:t>
    </dgm:pt>
    <dgm:pt modelId="{F083D699-5F42-4287-BF84-027BA27FFD98}">
      <dgm:prSet/>
      <dgm:spPr>
        <a:ln>
          <a:solidFill>
            <a:schemeClr val="bg2"/>
          </a:solidFill>
        </a:ln>
      </dgm:spPr>
      <dgm:t>
        <a:bodyPr/>
        <a:lstStyle/>
        <a:p>
          <a:pPr>
            <a:buFont typeface="Arial" panose="020B0604020202020204" pitchFamily="34" charset="0"/>
            <a:buChar char="•"/>
          </a:pPr>
          <a:r>
            <a:rPr lang="en-US" b="0" i="0" dirty="0"/>
            <a:t>Is appended incrementally and grows over time.</a:t>
          </a:r>
        </a:p>
      </dgm:t>
    </dgm:pt>
    <dgm:pt modelId="{8E74ED11-25DA-430F-8D80-918057FDC220}" type="parTrans" cxnId="{A888231E-25AF-48F7-80D7-DAA6D691DADF}">
      <dgm:prSet/>
      <dgm:spPr/>
      <dgm:t>
        <a:bodyPr/>
        <a:lstStyle/>
        <a:p>
          <a:endParaRPr lang="en-US"/>
        </a:p>
      </dgm:t>
    </dgm:pt>
    <dgm:pt modelId="{AC2B8205-8A64-48CD-8BAF-2BEF8503A9E6}" type="sibTrans" cxnId="{A888231E-25AF-48F7-80D7-DAA6D691DADF}">
      <dgm:prSet/>
      <dgm:spPr/>
      <dgm:t>
        <a:bodyPr/>
        <a:lstStyle/>
        <a:p>
          <a:endParaRPr lang="en-US"/>
        </a:p>
      </dgm:t>
    </dgm:pt>
    <dgm:pt modelId="{6C03420F-8A14-4EDD-9A37-8BDD33F2BB09}">
      <dgm:prSet/>
      <dgm:spPr>
        <a:ln>
          <a:solidFill>
            <a:schemeClr val="bg2"/>
          </a:solidFill>
        </a:ln>
      </dgm:spPr>
      <dgm:t>
        <a:bodyPr/>
        <a:lstStyle/>
        <a:p>
          <a:pPr>
            <a:buFont typeface="Arial" panose="020B0604020202020204" pitchFamily="34" charset="0"/>
            <a:buChar char="•"/>
          </a:pPr>
          <a:r>
            <a:rPr lang="en-US" b="0" i="0" dirty="0"/>
            <a:t>Can be any combination of streaming and batch transactions.</a:t>
          </a:r>
        </a:p>
      </dgm:t>
    </dgm:pt>
    <dgm:pt modelId="{0E8964B9-DF26-41E0-823E-852A66D6DF3C}" type="parTrans" cxnId="{E1E5CA48-C973-4D21-9199-D9E5A0C66977}">
      <dgm:prSet/>
      <dgm:spPr/>
      <dgm:t>
        <a:bodyPr/>
        <a:lstStyle/>
        <a:p>
          <a:endParaRPr lang="en-US"/>
        </a:p>
      </dgm:t>
    </dgm:pt>
    <dgm:pt modelId="{6AA60D21-AEC1-401F-B6A1-102EC065E395}" type="sibTrans" cxnId="{E1E5CA48-C973-4D21-9199-D9E5A0C66977}">
      <dgm:prSet/>
      <dgm:spPr/>
      <dgm:t>
        <a:bodyPr/>
        <a:lstStyle/>
        <a:p>
          <a:endParaRPr lang="en-US"/>
        </a:p>
      </dgm:t>
    </dgm:pt>
    <dgm:pt modelId="{FEC5F0C8-F979-4817-AC76-11D568BEE012}">
      <dgm:prSet/>
      <dgm:spPr>
        <a:ln>
          <a:solidFill>
            <a:schemeClr val="bg2"/>
          </a:solidFill>
        </a:ln>
      </dgm:spPr>
      <dgm:t>
        <a:bodyPr/>
        <a:lstStyle/>
        <a:p>
          <a:r>
            <a:rPr lang="en-US" b="0" i="0" dirty="0"/>
            <a:t>Retaining the full, unprocessed history of each dataset in an efficient storage format provides the ability to recreate any state of a given data system.</a:t>
          </a:r>
        </a:p>
      </dgm:t>
    </dgm:pt>
    <dgm:pt modelId="{460353B6-BECD-4C77-823F-FDA02FD62322}" type="parTrans" cxnId="{D0D5DECE-1F98-4210-A502-9EB32BDC8557}">
      <dgm:prSet/>
      <dgm:spPr/>
      <dgm:t>
        <a:bodyPr/>
        <a:lstStyle/>
        <a:p>
          <a:endParaRPr lang="en-US"/>
        </a:p>
      </dgm:t>
    </dgm:pt>
    <dgm:pt modelId="{43C51C8B-5AC8-43A7-B971-C045E98DE65E}" type="sibTrans" cxnId="{D0D5DECE-1F98-4210-A502-9EB32BDC8557}">
      <dgm:prSet/>
      <dgm:spPr/>
      <dgm:t>
        <a:bodyPr/>
        <a:lstStyle/>
        <a:p>
          <a:endParaRPr lang="en-US"/>
        </a:p>
      </dgm:t>
    </dgm:pt>
    <dgm:pt modelId="{383593CA-DBAD-4587-84E7-ADC5EDCDFD6B}">
      <dgm:prSet/>
      <dgm:spPr>
        <a:ln>
          <a:solidFill>
            <a:schemeClr val="bg2"/>
          </a:solidFill>
        </a:ln>
      </dgm:spPr>
      <dgm:t>
        <a:bodyPr/>
        <a:lstStyle/>
        <a:p>
          <a:r>
            <a:rPr lang="en-US" b="0" i="0" dirty="0"/>
            <a:t>Additional metadata (such as source file names or recording the time data was processed) may be added to data on ingest for enhanced discoverability, description of the state of the source dataset, and optimized performance in downstream applications.</a:t>
          </a:r>
        </a:p>
      </dgm:t>
    </dgm:pt>
    <dgm:pt modelId="{20C4E0D8-6193-4544-9EA9-18A4C6871D30}" type="parTrans" cxnId="{0A6161CD-DB9E-4C55-8126-14EA989FBA11}">
      <dgm:prSet/>
      <dgm:spPr/>
      <dgm:t>
        <a:bodyPr/>
        <a:lstStyle/>
        <a:p>
          <a:endParaRPr lang="en-US"/>
        </a:p>
      </dgm:t>
    </dgm:pt>
    <dgm:pt modelId="{03DE521F-F7F5-47A3-80A1-25820EE389A4}" type="sibTrans" cxnId="{0A6161CD-DB9E-4C55-8126-14EA989FBA11}">
      <dgm:prSet/>
      <dgm:spPr/>
      <dgm:t>
        <a:bodyPr/>
        <a:lstStyle/>
        <a:p>
          <a:endParaRPr lang="en-US"/>
        </a:p>
      </dgm:t>
    </dgm:pt>
    <dgm:pt modelId="{015075E5-168B-441E-99D1-ABAA061552E7}">
      <dgm:prSet/>
      <dgm:spPr>
        <a:ln>
          <a:solidFill>
            <a:schemeClr val="bg2"/>
          </a:solidFill>
        </a:ln>
      </dgm:spPr>
      <dgm:t>
        <a:bodyPr/>
        <a:lstStyle/>
        <a:p>
          <a:r>
            <a:rPr lang="en-US" b="0" i="0"/>
            <a:t>While Databricks believes strongly in the lakehouse vision driven by bronze, silver, and gold tables, simply implementing a silver layer efficiently will immediately unlock many of the potential benefits of the lakehouse.</a:t>
          </a:r>
        </a:p>
      </dgm:t>
    </dgm:pt>
    <dgm:pt modelId="{83683176-2EC2-4E8C-B24A-95A52D810D18}" type="parTrans" cxnId="{9211EDC0-6B1E-48DB-81D4-5B07AC290594}">
      <dgm:prSet/>
      <dgm:spPr/>
      <dgm:t>
        <a:bodyPr/>
        <a:lstStyle/>
        <a:p>
          <a:endParaRPr lang="en-US"/>
        </a:p>
      </dgm:t>
    </dgm:pt>
    <dgm:pt modelId="{A408B9D9-E065-42D1-98F4-94B15E355D50}" type="sibTrans" cxnId="{9211EDC0-6B1E-48DB-81D4-5B07AC290594}">
      <dgm:prSet/>
      <dgm:spPr/>
      <dgm:t>
        <a:bodyPr/>
        <a:lstStyle/>
        <a:p>
          <a:endParaRPr lang="en-US"/>
        </a:p>
      </dgm:t>
    </dgm:pt>
    <dgm:pt modelId="{EAF39900-19AC-4EA9-9F72-678D063B3160}">
      <dgm:prSet/>
      <dgm:spPr>
        <a:ln>
          <a:solidFill>
            <a:schemeClr val="bg2"/>
          </a:solidFill>
        </a:ln>
      </dgm:spPr>
      <dgm:t>
        <a:bodyPr/>
        <a:lstStyle/>
        <a:p>
          <a:r>
            <a:rPr lang="en-US" b="0" i="0"/>
            <a:t>For any data pipeline, the silver layer may contain more than one table.</a:t>
          </a:r>
        </a:p>
      </dgm:t>
    </dgm:pt>
    <dgm:pt modelId="{54FC0336-D5AD-445C-A11A-B7726F169C94}" type="parTrans" cxnId="{18F246A9-F4F5-4DC8-A526-CDD82932E726}">
      <dgm:prSet/>
      <dgm:spPr/>
      <dgm:t>
        <a:bodyPr/>
        <a:lstStyle/>
        <a:p>
          <a:endParaRPr lang="en-US"/>
        </a:p>
      </dgm:t>
    </dgm:pt>
    <dgm:pt modelId="{97FF4ECF-EB18-4A36-A911-E214A83C0656}" type="sibTrans" cxnId="{18F246A9-F4F5-4DC8-A526-CDD82932E726}">
      <dgm:prSet/>
      <dgm:spPr/>
      <dgm:t>
        <a:bodyPr/>
        <a:lstStyle/>
        <a:p>
          <a:endParaRPr lang="en-US"/>
        </a:p>
      </dgm:t>
    </dgm:pt>
    <dgm:pt modelId="{04E7C32D-E11D-4C17-9F97-F9EC0821BDB1}">
      <dgm:prSet/>
      <dgm:spPr>
        <a:ln>
          <a:solidFill>
            <a:schemeClr val="bg2"/>
          </a:solidFill>
        </a:ln>
      </dgm:spPr>
      <dgm:t>
        <a:bodyPr/>
        <a:lstStyle/>
        <a:p>
          <a:r>
            <a:rPr lang="en-US" b="0" i="0"/>
            <a:t>Analysts largely rely on gold tables for their core responsibilities, and data shared with a customer would rarely be stored outside this level.</a:t>
          </a:r>
        </a:p>
      </dgm:t>
    </dgm:pt>
    <dgm:pt modelId="{AAC554AB-849C-4645-8B46-D1505D910205}" type="parTrans" cxnId="{D1D0D322-2FE0-4ABC-888C-B91F3D8D6557}">
      <dgm:prSet/>
      <dgm:spPr/>
      <dgm:t>
        <a:bodyPr/>
        <a:lstStyle/>
        <a:p>
          <a:endParaRPr lang="en-US"/>
        </a:p>
      </dgm:t>
    </dgm:pt>
    <dgm:pt modelId="{3DC33D6B-7C51-48EB-8D6E-6692A2F0B816}" type="sibTrans" cxnId="{D1D0D322-2FE0-4ABC-888C-B91F3D8D6557}">
      <dgm:prSet/>
      <dgm:spPr/>
      <dgm:t>
        <a:bodyPr/>
        <a:lstStyle/>
        <a:p>
          <a:endParaRPr lang="en-US"/>
        </a:p>
      </dgm:t>
    </dgm:pt>
    <dgm:pt modelId="{9CD07E2E-FFF4-4967-BCD8-FD4EAE4844A7}">
      <dgm:prSet/>
      <dgm:spPr>
        <a:ln>
          <a:solidFill>
            <a:schemeClr val="bg2"/>
          </a:solidFill>
        </a:ln>
      </dgm:spPr>
      <dgm:t>
        <a:bodyPr/>
        <a:lstStyle/>
        <a:p>
          <a:r>
            <a:rPr lang="en-US" b="0" i="0"/>
            <a:t>Updates to these tables are completed as part of regularly scheduled production workloads, which helps control costs and allows service level agreements (SLAs) for data freshness to be established.</a:t>
          </a:r>
        </a:p>
      </dgm:t>
    </dgm:pt>
    <dgm:pt modelId="{859BFEB5-9E40-43DF-9A4D-0C8ED3224678}" type="parTrans" cxnId="{49721366-F2E5-42A7-A313-0A9580E04955}">
      <dgm:prSet/>
      <dgm:spPr/>
      <dgm:t>
        <a:bodyPr/>
        <a:lstStyle/>
        <a:p>
          <a:endParaRPr lang="en-US"/>
        </a:p>
      </dgm:t>
    </dgm:pt>
    <dgm:pt modelId="{F1A19C54-2043-45DF-B562-D22367382D03}" type="sibTrans" cxnId="{49721366-F2E5-42A7-A313-0A9580E04955}">
      <dgm:prSet/>
      <dgm:spPr/>
      <dgm:t>
        <a:bodyPr/>
        <a:lstStyle/>
        <a:p>
          <a:endParaRPr lang="en-US"/>
        </a:p>
      </dgm:t>
    </dgm:pt>
    <dgm:pt modelId="{E6EF3531-8F91-4C87-A3FA-A4342B38798D}">
      <dgm:prSet/>
      <dgm:spPr>
        <a:ln>
          <a:solidFill>
            <a:schemeClr val="bg2"/>
          </a:solidFill>
        </a:ln>
      </dgm:spPr>
      <dgm:t>
        <a:bodyPr/>
        <a:lstStyle/>
        <a:p>
          <a:r>
            <a:rPr lang="en-US" b="0" i="0"/>
            <a:t>While the lakehouse doesn’t have the same deadlock issues that you may encounter in a enterprise data warehouse, gold tables are often stored in a separate storage container to help avoid cloud limits on data requests.</a:t>
          </a:r>
        </a:p>
      </dgm:t>
    </dgm:pt>
    <dgm:pt modelId="{EE239EC7-209D-469A-8DEF-DE4065E78826}" type="parTrans" cxnId="{793D407F-1FA3-4C96-9990-6E38EBDA8618}">
      <dgm:prSet/>
      <dgm:spPr/>
      <dgm:t>
        <a:bodyPr/>
        <a:lstStyle/>
        <a:p>
          <a:endParaRPr lang="en-US"/>
        </a:p>
      </dgm:t>
    </dgm:pt>
    <dgm:pt modelId="{0A32DC64-B99D-44CC-84B7-D59B5731A5A3}" type="sibTrans" cxnId="{793D407F-1FA3-4C96-9990-6E38EBDA8618}">
      <dgm:prSet/>
      <dgm:spPr/>
      <dgm:t>
        <a:bodyPr/>
        <a:lstStyle/>
        <a:p>
          <a:endParaRPr lang="en-US"/>
        </a:p>
      </dgm:t>
    </dgm:pt>
    <dgm:pt modelId="{59D997A9-5EC9-41D6-B85A-C0C1F2855973}">
      <dgm:prSet/>
      <dgm:spPr>
        <a:ln>
          <a:solidFill>
            <a:schemeClr val="bg2"/>
          </a:solidFill>
        </a:ln>
      </dgm:spPr>
      <dgm:t>
        <a:bodyPr/>
        <a:lstStyle/>
        <a:p>
          <a:r>
            <a:rPr lang="en-US" b="0" i="0" dirty="0"/>
            <a:t>In general, because aggregations, joins, and filtering are handled before data is written to the gold layer, users should see low latency query performance on data in gold tables.</a:t>
          </a:r>
        </a:p>
      </dgm:t>
    </dgm:pt>
    <dgm:pt modelId="{A740E863-6048-4532-A310-C8A109B6BBD0}" type="parTrans" cxnId="{2A14C1CB-008B-4637-9A54-3CC223447AE5}">
      <dgm:prSet/>
      <dgm:spPr/>
      <dgm:t>
        <a:bodyPr/>
        <a:lstStyle/>
        <a:p>
          <a:endParaRPr lang="en-US"/>
        </a:p>
      </dgm:t>
    </dgm:pt>
    <dgm:pt modelId="{93AEF4D2-B9B7-4913-804C-E470CC65B172}" type="sibTrans" cxnId="{2A14C1CB-008B-4637-9A54-3CC223447AE5}">
      <dgm:prSet/>
      <dgm:spPr/>
      <dgm:t>
        <a:bodyPr/>
        <a:lstStyle/>
        <a:p>
          <a:endParaRPr lang="en-US"/>
        </a:p>
      </dgm:t>
    </dgm:pt>
    <dgm:pt modelId="{A988B8A7-DBFD-4AE5-920F-75864A14677E}" type="pres">
      <dgm:prSet presAssocID="{F1E3BD3D-8C30-40DC-861E-BE9BCED6C9DB}" presName="linear" presStyleCnt="0">
        <dgm:presLayoutVars>
          <dgm:dir/>
          <dgm:animLvl val="lvl"/>
          <dgm:resizeHandles val="exact"/>
        </dgm:presLayoutVars>
      </dgm:prSet>
      <dgm:spPr/>
    </dgm:pt>
    <dgm:pt modelId="{1F463BB7-F277-4873-B0A0-5837667A3080}" type="pres">
      <dgm:prSet presAssocID="{6A40D457-0B45-4142-9E26-A43EDB10D6A5}" presName="parentLin" presStyleCnt="0"/>
      <dgm:spPr/>
    </dgm:pt>
    <dgm:pt modelId="{E91FF76A-F317-4BE9-89F5-050BAFB1711D}" type="pres">
      <dgm:prSet presAssocID="{6A40D457-0B45-4142-9E26-A43EDB10D6A5}" presName="parentLeftMargin" presStyleLbl="node1" presStyleIdx="0" presStyleCnt="3"/>
      <dgm:spPr/>
    </dgm:pt>
    <dgm:pt modelId="{4B99301A-2B05-4B2A-83B0-3C1191210AB5}" type="pres">
      <dgm:prSet presAssocID="{6A40D457-0B45-4142-9E26-A43EDB10D6A5}" presName="parentText" presStyleLbl="node1" presStyleIdx="0" presStyleCnt="3">
        <dgm:presLayoutVars>
          <dgm:chMax val="0"/>
          <dgm:bulletEnabled val="1"/>
        </dgm:presLayoutVars>
      </dgm:prSet>
      <dgm:spPr/>
    </dgm:pt>
    <dgm:pt modelId="{A4BF62E1-D50B-4E97-869E-7DA4D4E3DD9D}" type="pres">
      <dgm:prSet presAssocID="{6A40D457-0B45-4142-9E26-A43EDB10D6A5}" presName="negativeSpace" presStyleCnt="0"/>
      <dgm:spPr/>
    </dgm:pt>
    <dgm:pt modelId="{90D16DDD-0B78-4BA2-A33E-8D39CDA3380E}" type="pres">
      <dgm:prSet presAssocID="{6A40D457-0B45-4142-9E26-A43EDB10D6A5}" presName="childText" presStyleLbl="conFgAcc1" presStyleIdx="0" presStyleCnt="3">
        <dgm:presLayoutVars>
          <dgm:bulletEnabled val="1"/>
        </dgm:presLayoutVars>
      </dgm:prSet>
      <dgm:spPr/>
    </dgm:pt>
    <dgm:pt modelId="{88F46BF4-8F9E-4674-BA0C-01AE532D7263}" type="pres">
      <dgm:prSet presAssocID="{AEB94037-B400-41C6-93E1-4FD047F310C5}" presName="spaceBetweenRectangles" presStyleCnt="0"/>
      <dgm:spPr/>
    </dgm:pt>
    <dgm:pt modelId="{C6C64C92-4597-431B-8F18-733ECEACB87B}" type="pres">
      <dgm:prSet presAssocID="{D7EDC1A6-933E-44D6-87A4-DA3CA14057EC}" presName="parentLin" presStyleCnt="0"/>
      <dgm:spPr/>
    </dgm:pt>
    <dgm:pt modelId="{AB463579-D993-4961-BCAB-B8B2E12B52E3}" type="pres">
      <dgm:prSet presAssocID="{D7EDC1A6-933E-44D6-87A4-DA3CA14057EC}" presName="parentLeftMargin" presStyleLbl="node1" presStyleIdx="0" presStyleCnt="3"/>
      <dgm:spPr/>
    </dgm:pt>
    <dgm:pt modelId="{6BDB1BD4-2E9E-42DB-B8CD-44639F070B34}" type="pres">
      <dgm:prSet presAssocID="{D7EDC1A6-933E-44D6-87A4-DA3CA14057EC}" presName="parentText" presStyleLbl="node1" presStyleIdx="1" presStyleCnt="3">
        <dgm:presLayoutVars>
          <dgm:chMax val="0"/>
          <dgm:bulletEnabled val="1"/>
        </dgm:presLayoutVars>
      </dgm:prSet>
      <dgm:spPr/>
    </dgm:pt>
    <dgm:pt modelId="{07E70FE5-67D8-4AA8-9870-8500309C5030}" type="pres">
      <dgm:prSet presAssocID="{D7EDC1A6-933E-44D6-87A4-DA3CA14057EC}" presName="negativeSpace" presStyleCnt="0"/>
      <dgm:spPr/>
    </dgm:pt>
    <dgm:pt modelId="{85EC99F4-81C8-420C-8965-854EDE9BCF5B}" type="pres">
      <dgm:prSet presAssocID="{D7EDC1A6-933E-44D6-87A4-DA3CA14057EC}" presName="childText" presStyleLbl="conFgAcc1" presStyleIdx="1" presStyleCnt="3">
        <dgm:presLayoutVars>
          <dgm:bulletEnabled val="1"/>
        </dgm:presLayoutVars>
      </dgm:prSet>
      <dgm:spPr/>
    </dgm:pt>
    <dgm:pt modelId="{7247C7F8-3E09-4B59-ADE5-9D022690F6C8}" type="pres">
      <dgm:prSet presAssocID="{F45F48D6-5DB6-406D-A3CD-20EC6963ECD1}" presName="spaceBetweenRectangles" presStyleCnt="0"/>
      <dgm:spPr/>
    </dgm:pt>
    <dgm:pt modelId="{62DEBDFC-F89D-4AB2-B7D1-4B5BF7A853F3}" type="pres">
      <dgm:prSet presAssocID="{F9CCEA8A-BBBE-44CA-80F4-0F4EA3EDE433}" presName="parentLin" presStyleCnt="0"/>
      <dgm:spPr/>
    </dgm:pt>
    <dgm:pt modelId="{11D22448-7C4A-4644-B2F5-9076A0FA5904}" type="pres">
      <dgm:prSet presAssocID="{F9CCEA8A-BBBE-44CA-80F4-0F4EA3EDE433}" presName="parentLeftMargin" presStyleLbl="node1" presStyleIdx="1" presStyleCnt="3"/>
      <dgm:spPr/>
    </dgm:pt>
    <dgm:pt modelId="{584154B8-D4EE-4C1E-9DEB-F5DECE6ACBF4}" type="pres">
      <dgm:prSet presAssocID="{F9CCEA8A-BBBE-44CA-80F4-0F4EA3EDE433}" presName="parentText" presStyleLbl="node1" presStyleIdx="2" presStyleCnt="3">
        <dgm:presLayoutVars>
          <dgm:chMax val="0"/>
          <dgm:bulletEnabled val="1"/>
        </dgm:presLayoutVars>
      </dgm:prSet>
      <dgm:spPr/>
    </dgm:pt>
    <dgm:pt modelId="{62C45070-7B0E-41F7-A19D-1FA8FA88EB09}" type="pres">
      <dgm:prSet presAssocID="{F9CCEA8A-BBBE-44CA-80F4-0F4EA3EDE433}" presName="negativeSpace" presStyleCnt="0"/>
      <dgm:spPr/>
    </dgm:pt>
    <dgm:pt modelId="{A23832E2-1434-446B-8332-F65676A3F9F9}" type="pres">
      <dgm:prSet presAssocID="{F9CCEA8A-BBBE-44CA-80F4-0F4EA3EDE433}" presName="childText" presStyleLbl="conFgAcc1" presStyleIdx="2" presStyleCnt="3">
        <dgm:presLayoutVars>
          <dgm:bulletEnabled val="1"/>
        </dgm:presLayoutVars>
      </dgm:prSet>
      <dgm:spPr/>
    </dgm:pt>
  </dgm:ptLst>
  <dgm:cxnLst>
    <dgm:cxn modelId="{CBACEB02-2E57-4304-A7C7-AFC503ECB11F}" srcId="{F1E3BD3D-8C30-40DC-861E-BE9BCED6C9DB}" destId="{D7EDC1A6-933E-44D6-87A4-DA3CA14057EC}" srcOrd="1" destOrd="0" parTransId="{4019C7F1-57A2-4AC7-92D7-5E5226BCCF11}" sibTransId="{F45F48D6-5DB6-406D-A3CD-20EC6963ECD1}"/>
    <dgm:cxn modelId="{0B1C7503-24B7-40CD-9DD5-40FD72814E5F}" srcId="{F9CCEA8A-BBBE-44CA-80F4-0F4EA3EDE433}" destId="{A574255B-EBE3-481F-B498-06C8B47B6BC8}" srcOrd="0" destOrd="0" parTransId="{D09DC9F2-CCAB-4F4C-AF23-D9516DF0B7E8}" sibTransId="{5814B711-7AAA-488F-8119-0529005CBF3E}"/>
    <dgm:cxn modelId="{BE178804-25AE-4C2D-B648-9D49900666AD}" srcId="{D7EDC1A6-933E-44D6-87A4-DA3CA14057EC}" destId="{2290C6A0-C6F8-4438-A72B-2B8DA1B0502F}" srcOrd="0" destOrd="0" parTransId="{8539DD14-EBFC-4E64-A473-9BAC008ADABF}" sibTransId="{E62397A4-DF0D-4671-8A05-F551F81D342F}"/>
    <dgm:cxn modelId="{32D26F07-6FC1-4B75-8102-19D7A0E845CD}" type="presOf" srcId="{FEC5F0C8-F979-4817-AC76-11D568BEE012}" destId="{90D16DDD-0B78-4BA2-A33E-8D39CDA3380E}" srcOrd="0" destOrd="4" presId="urn:microsoft.com/office/officeart/2005/8/layout/list1"/>
    <dgm:cxn modelId="{3A19B107-DD60-4746-9DF0-B25896835387}" type="presOf" srcId="{F9CCEA8A-BBBE-44CA-80F4-0F4EA3EDE433}" destId="{11D22448-7C4A-4644-B2F5-9076A0FA5904}" srcOrd="0" destOrd="0" presId="urn:microsoft.com/office/officeart/2005/8/layout/list1"/>
    <dgm:cxn modelId="{BE77680A-5F90-4BCF-8301-5FB509116D3F}" type="presOf" srcId="{04E7C32D-E11D-4C17-9F97-F9EC0821BDB1}" destId="{A23832E2-1434-446B-8332-F65676A3F9F9}" srcOrd="0" destOrd="1" presId="urn:microsoft.com/office/officeart/2005/8/layout/list1"/>
    <dgm:cxn modelId="{8A9A4913-1309-4AE5-BF42-CF45A5E612E1}" srcId="{F1E3BD3D-8C30-40DC-861E-BE9BCED6C9DB}" destId="{6A40D457-0B45-4142-9E26-A43EDB10D6A5}" srcOrd="0" destOrd="0" parTransId="{9154AFAC-5DB2-473D-939C-42297D288428}" sibTransId="{AEB94037-B400-41C6-93E1-4FD047F310C5}"/>
    <dgm:cxn modelId="{0A3BAE1A-9E69-4EA8-A06F-CC91737BF07A}" type="presOf" srcId="{A574255B-EBE3-481F-B498-06C8B47B6BC8}" destId="{A23832E2-1434-446B-8332-F65676A3F9F9}" srcOrd="0" destOrd="0" presId="urn:microsoft.com/office/officeart/2005/8/layout/list1"/>
    <dgm:cxn modelId="{4973181C-A8A7-4F46-8A8B-9C15D4CE429F}" type="presOf" srcId="{D7EDC1A6-933E-44D6-87A4-DA3CA14057EC}" destId="{6BDB1BD4-2E9E-42DB-B8CD-44639F070B34}" srcOrd="1" destOrd="0" presId="urn:microsoft.com/office/officeart/2005/8/layout/list1"/>
    <dgm:cxn modelId="{A888231E-25AF-48F7-80D7-DAA6D691DADF}" srcId="{78A66AFC-9E84-40F0-B0BD-DCE17C4C5EE6}" destId="{F083D699-5F42-4287-BF84-027BA27FFD98}" srcOrd="1" destOrd="0" parTransId="{8E74ED11-25DA-430F-8D80-918057FDC220}" sibTransId="{AC2B8205-8A64-48CD-8BAF-2BEF8503A9E6}"/>
    <dgm:cxn modelId="{D1D0D322-2FE0-4ABC-888C-B91F3D8D6557}" srcId="{F9CCEA8A-BBBE-44CA-80F4-0F4EA3EDE433}" destId="{04E7C32D-E11D-4C17-9F97-F9EC0821BDB1}" srcOrd="1" destOrd="0" parTransId="{AAC554AB-849C-4645-8B46-D1505D910205}" sibTransId="{3DC33D6B-7C51-48EB-8D6E-6692A2F0B816}"/>
    <dgm:cxn modelId="{09A4F031-1579-4B66-86E6-C6687EF2DBA7}" type="presOf" srcId="{6A40D457-0B45-4142-9E26-A43EDB10D6A5}" destId="{4B99301A-2B05-4B2A-83B0-3C1191210AB5}" srcOrd="1" destOrd="0" presId="urn:microsoft.com/office/officeart/2005/8/layout/list1"/>
    <dgm:cxn modelId="{009D8F43-7F90-4560-8027-DE0C294FED05}" type="presOf" srcId="{E6EF3531-8F91-4C87-A3FA-A4342B38798D}" destId="{A23832E2-1434-446B-8332-F65676A3F9F9}" srcOrd="0" destOrd="3" presId="urn:microsoft.com/office/officeart/2005/8/layout/list1"/>
    <dgm:cxn modelId="{49721366-F2E5-42A7-A313-0A9580E04955}" srcId="{F9CCEA8A-BBBE-44CA-80F4-0F4EA3EDE433}" destId="{9CD07E2E-FFF4-4967-BCD8-FD4EAE4844A7}" srcOrd="2" destOrd="0" parTransId="{859BFEB5-9E40-43DF-9A4D-0C8ED3224678}" sibTransId="{F1A19C54-2043-45DF-B562-D22367382D03}"/>
    <dgm:cxn modelId="{E1E5CA48-C973-4D21-9199-D9E5A0C66977}" srcId="{78A66AFC-9E84-40F0-B0BD-DCE17C4C5EE6}" destId="{6C03420F-8A14-4EDD-9A37-8BDD33F2BB09}" srcOrd="2" destOrd="0" parTransId="{0E8964B9-DF26-41E0-823E-852A66D6DF3C}" sibTransId="{6AA60D21-AEC1-401F-B6A1-102EC065E395}"/>
    <dgm:cxn modelId="{E429FF69-2558-4BE6-A31B-A9EFD41DBFA4}" type="presOf" srcId="{F9CCEA8A-BBBE-44CA-80F4-0F4EA3EDE433}" destId="{584154B8-D4EE-4C1E-9DEB-F5DECE6ACBF4}" srcOrd="1" destOrd="0" presId="urn:microsoft.com/office/officeart/2005/8/layout/list1"/>
    <dgm:cxn modelId="{AD66A24E-1062-4977-8D93-2C6EB6CFEAB6}" type="presOf" srcId="{EAF39900-19AC-4EA9-9F72-678D063B3160}" destId="{85EC99F4-81C8-420C-8965-854EDE9BCF5B}" srcOrd="0" destOrd="2" presId="urn:microsoft.com/office/officeart/2005/8/layout/list1"/>
    <dgm:cxn modelId="{2C835652-1BF4-43D2-B70E-5F0E492BAF7D}" type="presOf" srcId="{6C03420F-8A14-4EDD-9A37-8BDD33F2BB09}" destId="{90D16DDD-0B78-4BA2-A33E-8D39CDA3380E}" srcOrd="0" destOrd="3" presId="urn:microsoft.com/office/officeart/2005/8/layout/list1"/>
    <dgm:cxn modelId="{8E51677E-6702-4BA8-A664-BE6F87D0D7BB}" type="presOf" srcId="{015075E5-168B-441E-99D1-ABAA061552E7}" destId="{85EC99F4-81C8-420C-8965-854EDE9BCF5B}" srcOrd="0" destOrd="1" presId="urn:microsoft.com/office/officeart/2005/8/layout/list1"/>
    <dgm:cxn modelId="{793D407F-1FA3-4C96-9990-6E38EBDA8618}" srcId="{F9CCEA8A-BBBE-44CA-80F4-0F4EA3EDE433}" destId="{E6EF3531-8F91-4C87-A3FA-A4342B38798D}" srcOrd="3" destOrd="0" parTransId="{EE239EC7-209D-469A-8DEF-DE4065E78826}" sibTransId="{0A32DC64-B99D-44CC-84B7-D59B5731A5A3}"/>
    <dgm:cxn modelId="{3EC7DD82-17CB-4272-9F35-E09C4F87ACEC}" srcId="{6A40D457-0B45-4142-9E26-A43EDB10D6A5}" destId="{78A66AFC-9E84-40F0-B0BD-DCE17C4C5EE6}" srcOrd="0" destOrd="0" parTransId="{D9D02B5C-3AB7-43AA-A640-DCD45EE8B9E2}" sibTransId="{2DECA38D-2B41-410E-9942-3A21DBEE6E1C}"/>
    <dgm:cxn modelId="{3A34A889-76B7-4AC9-8D71-9CBA7B24A31C}" type="presOf" srcId="{59D997A9-5EC9-41D6-B85A-C0C1F2855973}" destId="{A23832E2-1434-446B-8332-F65676A3F9F9}" srcOrd="0" destOrd="4" presId="urn:microsoft.com/office/officeart/2005/8/layout/list1"/>
    <dgm:cxn modelId="{9A23DE89-276E-45DA-952F-43BF356D7BCA}" type="presOf" srcId="{9CD07E2E-FFF4-4967-BCD8-FD4EAE4844A7}" destId="{A23832E2-1434-446B-8332-F65676A3F9F9}" srcOrd="0" destOrd="2" presId="urn:microsoft.com/office/officeart/2005/8/layout/list1"/>
    <dgm:cxn modelId="{43A57B97-5ABE-4A77-BD9A-D967D2397310}" type="presOf" srcId="{264A6325-06E1-4E1C-9309-328106B44D25}" destId="{90D16DDD-0B78-4BA2-A33E-8D39CDA3380E}" srcOrd="0" destOrd="1" presId="urn:microsoft.com/office/officeart/2005/8/layout/list1"/>
    <dgm:cxn modelId="{2098309C-CBAB-49C5-91D2-65A7F3F2EB10}" type="presOf" srcId="{78A66AFC-9E84-40F0-B0BD-DCE17C4C5EE6}" destId="{90D16DDD-0B78-4BA2-A33E-8D39CDA3380E}" srcOrd="0" destOrd="0" presId="urn:microsoft.com/office/officeart/2005/8/layout/list1"/>
    <dgm:cxn modelId="{18F246A9-F4F5-4DC8-A526-CDD82932E726}" srcId="{D7EDC1A6-933E-44D6-87A4-DA3CA14057EC}" destId="{EAF39900-19AC-4EA9-9F72-678D063B3160}" srcOrd="2" destOrd="0" parTransId="{54FC0336-D5AD-445C-A11A-B7726F169C94}" sibTransId="{97FF4ECF-EB18-4A36-A911-E214A83C0656}"/>
    <dgm:cxn modelId="{6451F7B2-25A9-4617-B087-9836043FDE87}" type="presOf" srcId="{383593CA-DBAD-4587-84E7-ADC5EDCDFD6B}" destId="{90D16DDD-0B78-4BA2-A33E-8D39CDA3380E}" srcOrd="0" destOrd="5" presId="urn:microsoft.com/office/officeart/2005/8/layout/list1"/>
    <dgm:cxn modelId="{DB7A18BF-BF63-41F8-8F54-1733C40FF69E}" type="presOf" srcId="{F1E3BD3D-8C30-40DC-861E-BE9BCED6C9DB}" destId="{A988B8A7-DBFD-4AE5-920F-75864A14677E}" srcOrd="0" destOrd="0" presId="urn:microsoft.com/office/officeart/2005/8/layout/list1"/>
    <dgm:cxn modelId="{9211EDC0-6B1E-48DB-81D4-5B07AC290594}" srcId="{D7EDC1A6-933E-44D6-87A4-DA3CA14057EC}" destId="{015075E5-168B-441E-99D1-ABAA061552E7}" srcOrd="1" destOrd="0" parTransId="{83683176-2EC2-4E8C-B24A-95A52D810D18}" sibTransId="{A408B9D9-E065-42D1-98F4-94B15E355D50}"/>
    <dgm:cxn modelId="{53ED44C8-F563-4D7B-8A73-8C575F2AF2E4}" srcId="{78A66AFC-9E84-40F0-B0BD-DCE17C4C5EE6}" destId="{264A6325-06E1-4E1C-9309-328106B44D25}" srcOrd="0" destOrd="0" parTransId="{2B99E2AC-4B31-42F6-BCD9-0F5627966E84}" sibTransId="{413A5495-13A5-448A-A12C-B4823008F99B}"/>
    <dgm:cxn modelId="{2A14C1CB-008B-4637-9A54-3CC223447AE5}" srcId="{F9CCEA8A-BBBE-44CA-80F4-0F4EA3EDE433}" destId="{59D997A9-5EC9-41D6-B85A-C0C1F2855973}" srcOrd="4" destOrd="0" parTransId="{A740E863-6048-4532-A310-C8A109B6BBD0}" sibTransId="{93AEF4D2-B9B7-4913-804C-E470CC65B172}"/>
    <dgm:cxn modelId="{0A6161CD-DB9E-4C55-8126-14EA989FBA11}" srcId="{6A40D457-0B45-4142-9E26-A43EDB10D6A5}" destId="{383593CA-DBAD-4587-84E7-ADC5EDCDFD6B}" srcOrd="2" destOrd="0" parTransId="{20C4E0D8-6193-4544-9EA9-18A4C6871D30}" sibTransId="{03DE521F-F7F5-47A3-80A1-25820EE389A4}"/>
    <dgm:cxn modelId="{D0D5DECE-1F98-4210-A502-9EB32BDC8557}" srcId="{6A40D457-0B45-4142-9E26-A43EDB10D6A5}" destId="{FEC5F0C8-F979-4817-AC76-11D568BEE012}" srcOrd="1" destOrd="0" parTransId="{460353B6-BECD-4C77-823F-FDA02FD62322}" sibTransId="{43C51C8B-5AC8-43A7-B971-C045E98DE65E}"/>
    <dgm:cxn modelId="{FF901BE5-6E1F-46DA-BD45-BE52C2898960}" srcId="{F1E3BD3D-8C30-40DC-861E-BE9BCED6C9DB}" destId="{F9CCEA8A-BBBE-44CA-80F4-0F4EA3EDE433}" srcOrd="2" destOrd="0" parTransId="{9CE0B2E0-C5CE-47EF-879F-0FEF2D00525C}" sibTransId="{A5675257-819D-48BD-B1FD-DAD148482D84}"/>
    <dgm:cxn modelId="{76563EE9-914F-46ED-AC10-92626F513A9E}" type="presOf" srcId="{D7EDC1A6-933E-44D6-87A4-DA3CA14057EC}" destId="{AB463579-D993-4961-BCAB-B8B2E12B52E3}" srcOrd="0" destOrd="0" presId="urn:microsoft.com/office/officeart/2005/8/layout/list1"/>
    <dgm:cxn modelId="{40A302F1-7E08-44BB-A961-D18F15F0D40E}" type="presOf" srcId="{F083D699-5F42-4287-BF84-027BA27FFD98}" destId="{90D16DDD-0B78-4BA2-A33E-8D39CDA3380E}" srcOrd="0" destOrd="2" presId="urn:microsoft.com/office/officeart/2005/8/layout/list1"/>
    <dgm:cxn modelId="{AF0914F7-E996-46D0-B23C-D09B9712D711}" type="presOf" srcId="{6A40D457-0B45-4142-9E26-A43EDB10D6A5}" destId="{E91FF76A-F317-4BE9-89F5-050BAFB1711D}" srcOrd="0" destOrd="0" presId="urn:microsoft.com/office/officeart/2005/8/layout/list1"/>
    <dgm:cxn modelId="{A72474F9-0912-4B4A-97B1-FEB22153FB54}" type="presOf" srcId="{2290C6A0-C6F8-4438-A72B-2B8DA1B0502F}" destId="{85EC99F4-81C8-420C-8965-854EDE9BCF5B}" srcOrd="0" destOrd="0" presId="urn:microsoft.com/office/officeart/2005/8/layout/list1"/>
    <dgm:cxn modelId="{766BCD30-6279-4D31-820F-678F39E3788A}" type="presParOf" srcId="{A988B8A7-DBFD-4AE5-920F-75864A14677E}" destId="{1F463BB7-F277-4873-B0A0-5837667A3080}" srcOrd="0" destOrd="0" presId="urn:microsoft.com/office/officeart/2005/8/layout/list1"/>
    <dgm:cxn modelId="{3950B36C-C7A3-4A4A-9A8E-2FFED4FDD578}" type="presParOf" srcId="{1F463BB7-F277-4873-B0A0-5837667A3080}" destId="{E91FF76A-F317-4BE9-89F5-050BAFB1711D}" srcOrd="0" destOrd="0" presId="urn:microsoft.com/office/officeart/2005/8/layout/list1"/>
    <dgm:cxn modelId="{BA3ED881-B02A-4390-882B-068BCDD595CB}" type="presParOf" srcId="{1F463BB7-F277-4873-B0A0-5837667A3080}" destId="{4B99301A-2B05-4B2A-83B0-3C1191210AB5}" srcOrd="1" destOrd="0" presId="urn:microsoft.com/office/officeart/2005/8/layout/list1"/>
    <dgm:cxn modelId="{3763C30A-24E3-4A42-AEBE-BC74AD0C54D5}" type="presParOf" srcId="{A988B8A7-DBFD-4AE5-920F-75864A14677E}" destId="{A4BF62E1-D50B-4E97-869E-7DA4D4E3DD9D}" srcOrd="1" destOrd="0" presId="urn:microsoft.com/office/officeart/2005/8/layout/list1"/>
    <dgm:cxn modelId="{D666E607-43D7-43EA-9F3D-18B686BDA0CC}" type="presParOf" srcId="{A988B8A7-DBFD-4AE5-920F-75864A14677E}" destId="{90D16DDD-0B78-4BA2-A33E-8D39CDA3380E}" srcOrd="2" destOrd="0" presId="urn:microsoft.com/office/officeart/2005/8/layout/list1"/>
    <dgm:cxn modelId="{A052CBC2-E5F9-4547-8119-C98D702FCBBE}" type="presParOf" srcId="{A988B8A7-DBFD-4AE5-920F-75864A14677E}" destId="{88F46BF4-8F9E-4674-BA0C-01AE532D7263}" srcOrd="3" destOrd="0" presId="urn:microsoft.com/office/officeart/2005/8/layout/list1"/>
    <dgm:cxn modelId="{E92ACDE7-564D-4AE5-9716-538911A2F07F}" type="presParOf" srcId="{A988B8A7-DBFD-4AE5-920F-75864A14677E}" destId="{C6C64C92-4597-431B-8F18-733ECEACB87B}" srcOrd="4" destOrd="0" presId="urn:microsoft.com/office/officeart/2005/8/layout/list1"/>
    <dgm:cxn modelId="{5F698B12-2D84-4030-923F-FACA509D0001}" type="presParOf" srcId="{C6C64C92-4597-431B-8F18-733ECEACB87B}" destId="{AB463579-D993-4961-BCAB-B8B2E12B52E3}" srcOrd="0" destOrd="0" presId="urn:microsoft.com/office/officeart/2005/8/layout/list1"/>
    <dgm:cxn modelId="{6D32287D-F7AF-4DE4-946B-EF5204F88095}" type="presParOf" srcId="{C6C64C92-4597-431B-8F18-733ECEACB87B}" destId="{6BDB1BD4-2E9E-42DB-B8CD-44639F070B34}" srcOrd="1" destOrd="0" presId="urn:microsoft.com/office/officeart/2005/8/layout/list1"/>
    <dgm:cxn modelId="{8F9BDAF8-FB8A-4852-AA7A-A34EDDD26159}" type="presParOf" srcId="{A988B8A7-DBFD-4AE5-920F-75864A14677E}" destId="{07E70FE5-67D8-4AA8-9870-8500309C5030}" srcOrd="5" destOrd="0" presId="urn:microsoft.com/office/officeart/2005/8/layout/list1"/>
    <dgm:cxn modelId="{9EC21252-3AF5-4C41-BFD5-2C4775DC7310}" type="presParOf" srcId="{A988B8A7-DBFD-4AE5-920F-75864A14677E}" destId="{85EC99F4-81C8-420C-8965-854EDE9BCF5B}" srcOrd="6" destOrd="0" presId="urn:microsoft.com/office/officeart/2005/8/layout/list1"/>
    <dgm:cxn modelId="{1EF51334-9894-430C-A6D8-F5B6D7557E8E}" type="presParOf" srcId="{A988B8A7-DBFD-4AE5-920F-75864A14677E}" destId="{7247C7F8-3E09-4B59-ADE5-9D022690F6C8}" srcOrd="7" destOrd="0" presId="urn:microsoft.com/office/officeart/2005/8/layout/list1"/>
    <dgm:cxn modelId="{F843A87D-2CC4-449B-B7B6-9380B01B688F}" type="presParOf" srcId="{A988B8A7-DBFD-4AE5-920F-75864A14677E}" destId="{62DEBDFC-F89D-4AB2-B7D1-4B5BF7A853F3}" srcOrd="8" destOrd="0" presId="urn:microsoft.com/office/officeart/2005/8/layout/list1"/>
    <dgm:cxn modelId="{234C9EE7-462C-4B24-A280-116676B1D8B6}" type="presParOf" srcId="{62DEBDFC-F89D-4AB2-B7D1-4B5BF7A853F3}" destId="{11D22448-7C4A-4644-B2F5-9076A0FA5904}" srcOrd="0" destOrd="0" presId="urn:microsoft.com/office/officeart/2005/8/layout/list1"/>
    <dgm:cxn modelId="{D2354D4C-6F30-4739-BF52-AE1BB07146D2}" type="presParOf" srcId="{62DEBDFC-F89D-4AB2-B7D1-4B5BF7A853F3}" destId="{584154B8-D4EE-4C1E-9DEB-F5DECE6ACBF4}" srcOrd="1" destOrd="0" presId="urn:microsoft.com/office/officeart/2005/8/layout/list1"/>
    <dgm:cxn modelId="{1B6BBB4B-69CC-4E47-9381-F606718C5C65}" type="presParOf" srcId="{A988B8A7-DBFD-4AE5-920F-75864A14677E}" destId="{62C45070-7B0E-41F7-A19D-1FA8FA88EB09}" srcOrd="9" destOrd="0" presId="urn:microsoft.com/office/officeart/2005/8/layout/list1"/>
    <dgm:cxn modelId="{67F7E672-F246-4E9E-8D99-6D3DCBD04AFC}" type="presParOf" srcId="{A988B8A7-DBFD-4AE5-920F-75864A14677E}" destId="{A23832E2-1434-446B-8332-F65676A3F9F9}"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CA31AFD-1609-435F-9176-1F38275189AB}"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n-US"/>
        </a:p>
      </dgm:t>
    </dgm:pt>
    <dgm:pt modelId="{0F6294C3-BC28-4EC7-8CF4-BC5FDDF17A69}">
      <dgm:prSet phldrT="[Text]"/>
      <dgm:spPr/>
      <dgm:t>
        <a:bodyPr/>
        <a:lstStyle/>
        <a:p>
          <a:r>
            <a:rPr lang="en-US" dirty="0"/>
            <a:t>Serverless SQL Pools</a:t>
          </a:r>
        </a:p>
      </dgm:t>
    </dgm:pt>
    <dgm:pt modelId="{B5537882-5FCF-4EC7-969F-697FA4A02BC6}" type="parTrans" cxnId="{F1E44179-3AA9-46A1-AB15-7A03C85860F3}">
      <dgm:prSet/>
      <dgm:spPr/>
      <dgm:t>
        <a:bodyPr/>
        <a:lstStyle/>
        <a:p>
          <a:endParaRPr lang="en-US"/>
        </a:p>
      </dgm:t>
    </dgm:pt>
    <dgm:pt modelId="{5DE471ED-9487-4D05-8F7F-1B8EC76A6767}" type="sibTrans" cxnId="{F1E44179-3AA9-46A1-AB15-7A03C85860F3}">
      <dgm:prSet/>
      <dgm:spPr/>
      <dgm:t>
        <a:bodyPr/>
        <a:lstStyle/>
        <a:p>
          <a:endParaRPr lang="en-US"/>
        </a:p>
      </dgm:t>
    </dgm:pt>
    <dgm:pt modelId="{E5414789-A198-4F20-AB93-5ABE45E48691}">
      <dgm:prSet phldrT="[Text]"/>
      <dgm:spPr/>
      <dgm:t>
        <a:bodyPr/>
        <a:lstStyle/>
        <a:p>
          <a:r>
            <a:rPr lang="en-US" dirty="0"/>
            <a:t>The first and, in my opinion, most flexible pool type is the Serverless SQL Pool.</a:t>
          </a:r>
        </a:p>
      </dgm:t>
    </dgm:pt>
    <dgm:pt modelId="{CECDA772-E101-4701-A762-E90876C90AAF}" type="parTrans" cxnId="{1421948C-EEB7-48FD-8876-CF965C6BCEDB}">
      <dgm:prSet/>
      <dgm:spPr/>
      <dgm:t>
        <a:bodyPr/>
        <a:lstStyle/>
        <a:p>
          <a:endParaRPr lang="en-US"/>
        </a:p>
      </dgm:t>
    </dgm:pt>
    <dgm:pt modelId="{665FA878-2A36-48BB-AE01-C6B6E4AB0B5F}" type="sibTrans" cxnId="{1421948C-EEB7-48FD-8876-CF965C6BCEDB}">
      <dgm:prSet/>
      <dgm:spPr/>
      <dgm:t>
        <a:bodyPr/>
        <a:lstStyle/>
        <a:p>
          <a:endParaRPr lang="en-US"/>
        </a:p>
      </dgm:t>
    </dgm:pt>
    <dgm:pt modelId="{9AA363A4-11B1-41AE-87E1-26A3CC067395}">
      <dgm:prSet phldrT="[Text]"/>
      <dgm:spPr/>
      <dgm:t>
        <a:bodyPr/>
        <a:lstStyle/>
        <a:p>
          <a:r>
            <a:rPr lang="en-US" dirty="0"/>
            <a:t>Dedicated SQL Pools</a:t>
          </a:r>
        </a:p>
      </dgm:t>
    </dgm:pt>
    <dgm:pt modelId="{9B9F929B-06FB-4EF4-9DEE-AB4BBC86323D}" type="parTrans" cxnId="{B33B5CDD-9A13-4E30-9035-9038E599C213}">
      <dgm:prSet/>
      <dgm:spPr/>
      <dgm:t>
        <a:bodyPr/>
        <a:lstStyle/>
        <a:p>
          <a:endParaRPr lang="en-US"/>
        </a:p>
      </dgm:t>
    </dgm:pt>
    <dgm:pt modelId="{58669F35-6147-4988-84DE-1FE584BC3904}" type="sibTrans" cxnId="{B33B5CDD-9A13-4E30-9035-9038E599C213}">
      <dgm:prSet/>
      <dgm:spPr/>
      <dgm:t>
        <a:bodyPr/>
        <a:lstStyle/>
        <a:p>
          <a:endParaRPr lang="en-US"/>
        </a:p>
      </dgm:t>
    </dgm:pt>
    <dgm:pt modelId="{356093E9-AE9B-42FB-A096-285004E51B8C}">
      <dgm:prSet phldrT="[Text]"/>
      <dgm:spPr/>
      <dgm:t>
        <a:bodyPr/>
        <a:lstStyle/>
        <a:p>
          <a:r>
            <a:rPr lang="en-US" dirty="0"/>
            <a:t>In contrast to Serverless SQL Pools, Dedicated SQL Pools are provisioned at a specific size, and you pay for them while they are turned on, no matter how much data is being processed.</a:t>
          </a:r>
        </a:p>
      </dgm:t>
    </dgm:pt>
    <dgm:pt modelId="{A6CF5046-03B5-4042-98D2-37CCFA5F2853}" type="parTrans" cxnId="{3BA77B2A-3A53-4966-9B83-F0836BFC79A9}">
      <dgm:prSet/>
      <dgm:spPr/>
      <dgm:t>
        <a:bodyPr/>
        <a:lstStyle/>
        <a:p>
          <a:endParaRPr lang="en-US"/>
        </a:p>
      </dgm:t>
    </dgm:pt>
    <dgm:pt modelId="{869F0DFF-55C7-4E75-90C1-09EE0B44D275}" type="sibTrans" cxnId="{3BA77B2A-3A53-4966-9B83-F0836BFC79A9}">
      <dgm:prSet/>
      <dgm:spPr/>
      <dgm:t>
        <a:bodyPr/>
        <a:lstStyle/>
        <a:p>
          <a:endParaRPr lang="en-US"/>
        </a:p>
      </dgm:t>
    </dgm:pt>
    <dgm:pt modelId="{A5E4AB11-7A7B-4A45-AC44-0824A8065510}">
      <dgm:prSet phldrT="[Text]"/>
      <dgm:spPr/>
      <dgm:t>
        <a:bodyPr/>
        <a:lstStyle/>
        <a:p>
          <a:r>
            <a:rPr lang="en-US" dirty="0"/>
            <a:t>Serverless Spark Pools</a:t>
          </a:r>
        </a:p>
      </dgm:t>
    </dgm:pt>
    <dgm:pt modelId="{9B424C5C-68D7-4CB0-9756-77C635E3C188}" type="parTrans" cxnId="{819D7B6F-CFD4-4559-965A-D1282375BCAE}">
      <dgm:prSet/>
      <dgm:spPr/>
      <dgm:t>
        <a:bodyPr/>
        <a:lstStyle/>
        <a:p>
          <a:endParaRPr lang="en-US"/>
        </a:p>
      </dgm:t>
    </dgm:pt>
    <dgm:pt modelId="{C9AA966B-D0B0-4321-97C0-79ACEA53FE80}" type="sibTrans" cxnId="{819D7B6F-CFD4-4559-965A-D1282375BCAE}">
      <dgm:prSet/>
      <dgm:spPr/>
      <dgm:t>
        <a:bodyPr/>
        <a:lstStyle/>
        <a:p>
          <a:endParaRPr lang="en-US"/>
        </a:p>
      </dgm:t>
    </dgm:pt>
    <dgm:pt modelId="{1C985EDD-F49D-4BA5-BAB8-729A4A5AEE30}">
      <dgm:prSet phldrT="[Text]"/>
      <dgm:spPr/>
      <dgm:t>
        <a:bodyPr/>
        <a:lstStyle/>
        <a:p>
          <a:r>
            <a:rPr lang="en-US" dirty="0"/>
            <a:t>The last type of pool is a Serverless Spark Pool, which creates a Spark session in the background.</a:t>
          </a:r>
        </a:p>
      </dgm:t>
    </dgm:pt>
    <dgm:pt modelId="{341056F0-F865-4104-A01E-535B7C9C691D}" type="parTrans" cxnId="{5DCF93F6-FD13-41C6-A4CF-E6A4FFD1319C}">
      <dgm:prSet/>
      <dgm:spPr/>
      <dgm:t>
        <a:bodyPr/>
        <a:lstStyle/>
        <a:p>
          <a:endParaRPr lang="en-US"/>
        </a:p>
      </dgm:t>
    </dgm:pt>
    <dgm:pt modelId="{27D2513E-F096-4120-A90B-4F00CABA1883}" type="sibTrans" cxnId="{5DCF93F6-FD13-41C6-A4CF-E6A4FFD1319C}">
      <dgm:prSet/>
      <dgm:spPr/>
      <dgm:t>
        <a:bodyPr/>
        <a:lstStyle/>
        <a:p>
          <a:endParaRPr lang="en-US"/>
        </a:p>
      </dgm:t>
    </dgm:pt>
    <dgm:pt modelId="{B755A879-EEBD-4786-B1E5-93ABD8BE6BDE}">
      <dgm:prSet phldrT="[Text]"/>
      <dgm:spPr/>
      <dgm:t>
        <a:bodyPr/>
        <a:lstStyle/>
        <a:p>
          <a:r>
            <a:rPr lang="en-US" dirty="0"/>
            <a:t>This pool type allows you to use SQL without having to reserve a certain capacity of compute. </a:t>
          </a:r>
        </a:p>
      </dgm:t>
    </dgm:pt>
    <dgm:pt modelId="{538A7EBA-F33D-4F5F-8EBE-93EBB73BEB5B}" type="parTrans" cxnId="{A602E2D9-6CDE-46FB-8496-BC5BA6C28013}">
      <dgm:prSet/>
      <dgm:spPr/>
      <dgm:t>
        <a:bodyPr/>
        <a:lstStyle/>
        <a:p>
          <a:endParaRPr lang="en-US"/>
        </a:p>
      </dgm:t>
    </dgm:pt>
    <dgm:pt modelId="{8B45E928-3D90-4BB7-8294-F08119C6DE65}" type="sibTrans" cxnId="{A602E2D9-6CDE-46FB-8496-BC5BA6C28013}">
      <dgm:prSet/>
      <dgm:spPr/>
      <dgm:t>
        <a:bodyPr/>
        <a:lstStyle/>
        <a:p>
          <a:endParaRPr lang="en-US"/>
        </a:p>
      </dgm:t>
    </dgm:pt>
    <dgm:pt modelId="{3235743C-EE7D-4069-B775-D0D013B42C19}">
      <dgm:prSet phldrT="[Text]"/>
      <dgm:spPr/>
      <dgm:t>
        <a:bodyPr/>
        <a:lstStyle/>
        <a:p>
          <a:r>
            <a:rPr lang="en-US" dirty="0"/>
            <a:t>You're charged based on how much data the pool processes rather than the number of physical nodes that are used.</a:t>
          </a:r>
        </a:p>
      </dgm:t>
    </dgm:pt>
    <dgm:pt modelId="{A530AA7B-EB0E-4075-BDDF-DA0850B144E0}" type="parTrans" cxnId="{476ABA95-1CB5-49F3-B8D4-C3A69765B54C}">
      <dgm:prSet/>
      <dgm:spPr/>
      <dgm:t>
        <a:bodyPr/>
        <a:lstStyle/>
        <a:p>
          <a:endParaRPr lang="en-US"/>
        </a:p>
      </dgm:t>
    </dgm:pt>
    <dgm:pt modelId="{78914788-8208-4F7B-BA29-2FD92CB9B133}" type="sibTrans" cxnId="{476ABA95-1CB5-49F3-B8D4-C3A69765B54C}">
      <dgm:prSet/>
      <dgm:spPr/>
      <dgm:t>
        <a:bodyPr/>
        <a:lstStyle/>
        <a:p>
          <a:endParaRPr lang="en-US"/>
        </a:p>
      </dgm:t>
    </dgm:pt>
    <dgm:pt modelId="{4CAF2A64-65A8-476B-B6E2-7D3CBDB4C08C}">
      <dgm:prSet phldrT="[Text]"/>
      <dgm:spPr/>
      <dgm:t>
        <a:bodyPr/>
        <a:lstStyle/>
        <a:p>
          <a:r>
            <a:rPr lang="en-US" dirty="0"/>
            <a:t>I would recommend this pool type for ad hoc querying of data, especially if you want to simply read and query data from your data lake.</a:t>
          </a:r>
        </a:p>
      </dgm:t>
    </dgm:pt>
    <dgm:pt modelId="{81689591-D2E1-4137-8BE0-D3DD0E16EB7B}" type="parTrans" cxnId="{F851C7BC-0325-441A-A661-DFD2A0F10F3A}">
      <dgm:prSet/>
      <dgm:spPr/>
      <dgm:t>
        <a:bodyPr/>
        <a:lstStyle/>
        <a:p>
          <a:endParaRPr lang="en-US"/>
        </a:p>
      </dgm:t>
    </dgm:pt>
    <dgm:pt modelId="{E227816F-10A0-40D7-B198-1F6F4E0C920F}" type="sibTrans" cxnId="{F851C7BC-0325-441A-A661-DFD2A0F10F3A}">
      <dgm:prSet/>
      <dgm:spPr/>
      <dgm:t>
        <a:bodyPr/>
        <a:lstStyle/>
        <a:p>
          <a:endParaRPr lang="en-US"/>
        </a:p>
      </dgm:t>
    </dgm:pt>
    <dgm:pt modelId="{086968B2-D134-42A7-9E62-DDE68F9A9D7D}">
      <dgm:prSet phldrT="[Text]"/>
      <dgm:spPr/>
      <dgm:t>
        <a:bodyPr/>
        <a:lstStyle/>
        <a:p>
          <a:r>
            <a:rPr lang="en-US" dirty="0"/>
            <a:t>This type of pool is ideal for larger, complex data querying or otherwise planned tasks.</a:t>
          </a:r>
        </a:p>
      </dgm:t>
    </dgm:pt>
    <dgm:pt modelId="{FF8C3C58-53CB-40DB-B4ED-37E6E14B293C}" type="parTrans" cxnId="{1F3F168B-4EF6-4AE8-BB63-2BB2D9286F01}">
      <dgm:prSet/>
      <dgm:spPr/>
      <dgm:t>
        <a:bodyPr/>
        <a:lstStyle/>
        <a:p>
          <a:endParaRPr lang="en-US"/>
        </a:p>
      </dgm:t>
    </dgm:pt>
    <dgm:pt modelId="{1C6416DB-E6CE-480F-9AC4-94EECB3B24B9}" type="sibTrans" cxnId="{1F3F168B-4EF6-4AE8-BB63-2BB2D9286F01}">
      <dgm:prSet/>
      <dgm:spPr/>
      <dgm:t>
        <a:bodyPr/>
        <a:lstStyle/>
        <a:p>
          <a:endParaRPr lang="en-US"/>
        </a:p>
      </dgm:t>
    </dgm:pt>
    <dgm:pt modelId="{4F74DA4B-FECE-4CA1-870E-D48D265E260A}">
      <dgm:prSet phldrT="[Text]"/>
      <dgm:spPr/>
      <dgm:t>
        <a:bodyPr/>
        <a:lstStyle/>
        <a:p>
          <a:r>
            <a:rPr lang="en-US" dirty="0"/>
            <a:t>Why? Because you can turn Dedicated Pools off and avoid charges after you're done. With Dedicated Pools, you pick a specified performance level, which is measured in obscure units called “Data Warehouse Units" or DWUs.</a:t>
          </a:r>
        </a:p>
      </dgm:t>
    </dgm:pt>
    <dgm:pt modelId="{23BCEFF3-9BE4-4F25-BF34-BED9E4AAE7F4}" type="parTrans" cxnId="{5D130464-D851-4ACC-AD4C-19971CA36C16}">
      <dgm:prSet/>
      <dgm:spPr/>
      <dgm:t>
        <a:bodyPr/>
        <a:lstStyle/>
        <a:p>
          <a:endParaRPr lang="en-US"/>
        </a:p>
      </dgm:t>
    </dgm:pt>
    <dgm:pt modelId="{325DA3DF-29F2-4C09-A3DC-5FDA8CAED316}" type="sibTrans" cxnId="{5D130464-D851-4ACC-AD4C-19971CA36C16}">
      <dgm:prSet/>
      <dgm:spPr/>
      <dgm:t>
        <a:bodyPr/>
        <a:lstStyle/>
        <a:p>
          <a:endParaRPr lang="en-US"/>
        </a:p>
      </dgm:t>
    </dgm:pt>
    <dgm:pt modelId="{08BB75CB-C71A-4312-A655-633C98ABC940}">
      <dgm:prSet phldrT="[Text]"/>
      <dgm:spPr/>
      <dgm:t>
        <a:bodyPr/>
        <a:lstStyle/>
        <a:p>
          <a:r>
            <a:rPr lang="en-US" dirty="0"/>
            <a:t>The more DWUs, the more CPU cores, memory, and data I/O are available to be utilized.</a:t>
          </a:r>
        </a:p>
      </dgm:t>
    </dgm:pt>
    <dgm:pt modelId="{FBB725DB-F603-4697-BF87-287A4B0EA4C2}" type="parTrans" cxnId="{94CBC11A-7B9C-4187-A91B-5571E27ED8EE}">
      <dgm:prSet/>
      <dgm:spPr/>
      <dgm:t>
        <a:bodyPr/>
        <a:lstStyle/>
        <a:p>
          <a:endParaRPr lang="en-US"/>
        </a:p>
      </dgm:t>
    </dgm:pt>
    <dgm:pt modelId="{C32CD4C1-0F17-47CC-8E55-86CAFD7EBD58}" type="sibTrans" cxnId="{94CBC11A-7B9C-4187-A91B-5571E27ED8EE}">
      <dgm:prSet/>
      <dgm:spPr/>
      <dgm:t>
        <a:bodyPr/>
        <a:lstStyle/>
        <a:p>
          <a:endParaRPr lang="en-US"/>
        </a:p>
      </dgm:t>
    </dgm:pt>
    <dgm:pt modelId="{DB6E32C7-41AC-45E5-B40E-4587D23CD08C}">
      <dgm:prSet phldrT="[Text]"/>
      <dgm:spPr/>
      <dgm:t>
        <a:bodyPr/>
        <a:lstStyle/>
        <a:p>
          <a:r>
            <a:rPr lang="en-US" dirty="0"/>
            <a:t>This allows users to utilize </a:t>
          </a:r>
          <a:r>
            <a:rPr lang="en-US" dirty="0" err="1"/>
            <a:t>SparkSQL</a:t>
          </a:r>
          <a:r>
            <a:rPr lang="en-US" dirty="0"/>
            <a:t> functionality inside of Synapse. The benefit?</a:t>
          </a:r>
        </a:p>
      </dgm:t>
    </dgm:pt>
    <dgm:pt modelId="{D871BAEF-3306-4771-A6A0-5857282DBDA7}" type="parTrans" cxnId="{F00362BF-1290-4070-AC41-3E81C2F9FA44}">
      <dgm:prSet/>
      <dgm:spPr/>
      <dgm:t>
        <a:bodyPr/>
        <a:lstStyle/>
        <a:p>
          <a:endParaRPr lang="en-US"/>
        </a:p>
      </dgm:t>
    </dgm:pt>
    <dgm:pt modelId="{F5978369-A4BD-42DC-B0F8-1ECA57338E32}" type="sibTrans" cxnId="{F00362BF-1290-4070-AC41-3E81C2F9FA44}">
      <dgm:prSet/>
      <dgm:spPr/>
      <dgm:t>
        <a:bodyPr/>
        <a:lstStyle/>
        <a:p>
          <a:endParaRPr lang="en-US"/>
        </a:p>
      </dgm:t>
    </dgm:pt>
    <dgm:pt modelId="{395D75E8-917A-4CC4-B0B9-059ED73FDDD7}">
      <dgm:prSet phldrT="[Text]"/>
      <dgm:spPr/>
      <dgm:t>
        <a:bodyPr/>
        <a:lstStyle/>
        <a:p>
          <a:r>
            <a:rPr lang="en-US" dirty="0"/>
            <a:t>This pool type is similar to the Serverless SQL Pool in that you are charged based on the amount of data that's processed.</a:t>
          </a:r>
        </a:p>
      </dgm:t>
    </dgm:pt>
    <dgm:pt modelId="{E0D2FD2E-8C35-4831-8FF6-AD538CF6827E}" type="parTrans" cxnId="{E81DF041-689F-44D9-A118-65F34F575E4E}">
      <dgm:prSet/>
      <dgm:spPr/>
      <dgm:t>
        <a:bodyPr/>
        <a:lstStyle/>
        <a:p>
          <a:endParaRPr lang="en-US"/>
        </a:p>
      </dgm:t>
    </dgm:pt>
    <dgm:pt modelId="{8042F374-CE44-4E11-80CF-E4678EFF47E9}" type="sibTrans" cxnId="{E81DF041-689F-44D9-A118-65F34F575E4E}">
      <dgm:prSet/>
      <dgm:spPr/>
      <dgm:t>
        <a:bodyPr/>
        <a:lstStyle/>
        <a:p>
          <a:endParaRPr lang="en-US"/>
        </a:p>
      </dgm:t>
    </dgm:pt>
    <dgm:pt modelId="{CA6CEEFD-8826-49DD-A565-ECD7B63DCC86}">
      <dgm:prSet phldrT="[Text]"/>
      <dgm:spPr/>
      <dgm:t>
        <a:bodyPr/>
        <a:lstStyle/>
        <a:p>
          <a:r>
            <a:rPr lang="en-US" dirty="0"/>
            <a:t>This also allows you to install Spark libraries on the pool, which is perfect if you have packages that make certain data processing tasks easier. </a:t>
          </a:r>
        </a:p>
      </dgm:t>
    </dgm:pt>
    <dgm:pt modelId="{94BFDC7D-635C-4B5B-BFE6-C7ED22DE3732}" type="parTrans" cxnId="{895B1CF0-FD58-4DE6-8E57-E44C6AAD0C2F}">
      <dgm:prSet/>
      <dgm:spPr/>
      <dgm:t>
        <a:bodyPr/>
        <a:lstStyle/>
        <a:p>
          <a:endParaRPr lang="en-US"/>
        </a:p>
      </dgm:t>
    </dgm:pt>
    <dgm:pt modelId="{72C883FC-2450-49CD-A21D-FF0EC7B29C98}" type="sibTrans" cxnId="{895B1CF0-FD58-4DE6-8E57-E44C6AAD0C2F}">
      <dgm:prSet/>
      <dgm:spPr/>
      <dgm:t>
        <a:bodyPr/>
        <a:lstStyle/>
        <a:p>
          <a:endParaRPr lang="en-US"/>
        </a:p>
      </dgm:t>
    </dgm:pt>
    <dgm:pt modelId="{8081876F-A6D5-4F79-ABF5-3AA04FF29E99}">
      <dgm:prSet phldrT="[Text]"/>
      <dgm:spPr/>
      <dgm:t>
        <a:bodyPr/>
        <a:lstStyle/>
        <a:p>
          <a:r>
            <a:rPr lang="en-US" dirty="0"/>
            <a:t>Highly distributed and scalable processing of data in a Spark cluster, which can speed up some complex data transformation tasks that might otherwise take longer in traditional SQL.</a:t>
          </a:r>
        </a:p>
      </dgm:t>
    </dgm:pt>
    <dgm:pt modelId="{C75C7915-5739-46BB-ABB4-8DF6972752E9}" type="parTrans" cxnId="{4BC6C87D-1B8B-4063-8E53-11F34E604312}">
      <dgm:prSet/>
      <dgm:spPr/>
      <dgm:t>
        <a:bodyPr/>
        <a:lstStyle/>
        <a:p>
          <a:endParaRPr lang="en-US"/>
        </a:p>
      </dgm:t>
    </dgm:pt>
    <dgm:pt modelId="{5E713302-1AA7-4620-8206-1B63B8E553F5}" type="sibTrans" cxnId="{4BC6C87D-1B8B-4063-8E53-11F34E604312}">
      <dgm:prSet/>
      <dgm:spPr/>
      <dgm:t>
        <a:bodyPr/>
        <a:lstStyle/>
        <a:p>
          <a:endParaRPr lang="en-US"/>
        </a:p>
      </dgm:t>
    </dgm:pt>
    <dgm:pt modelId="{2CF0E5EF-448B-46EE-B99A-7E894DC710CF}" type="pres">
      <dgm:prSet presAssocID="{FCA31AFD-1609-435F-9176-1F38275189AB}" presName="Name0" presStyleCnt="0">
        <dgm:presLayoutVars>
          <dgm:dir/>
          <dgm:animLvl val="lvl"/>
          <dgm:resizeHandles val="exact"/>
        </dgm:presLayoutVars>
      </dgm:prSet>
      <dgm:spPr/>
    </dgm:pt>
    <dgm:pt modelId="{1657DA1E-5CF2-4EFF-A80C-17B2664F2DFF}" type="pres">
      <dgm:prSet presAssocID="{0F6294C3-BC28-4EC7-8CF4-BC5FDDF17A69}" presName="composite" presStyleCnt="0"/>
      <dgm:spPr/>
    </dgm:pt>
    <dgm:pt modelId="{21D8B16D-A2D1-4928-9668-9F8AD0A31775}" type="pres">
      <dgm:prSet presAssocID="{0F6294C3-BC28-4EC7-8CF4-BC5FDDF17A69}" presName="parTx" presStyleLbl="alignNode1" presStyleIdx="0" presStyleCnt="3">
        <dgm:presLayoutVars>
          <dgm:chMax val="0"/>
          <dgm:chPref val="0"/>
          <dgm:bulletEnabled val="1"/>
        </dgm:presLayoutVars>
      </dgm:prSet>
      <dgm:spPr/>
    </dgm:pt>
    <dgm:pt modelId="{9553B6F7-226E-4662-91C3-7590D8E0CE18}" type="pres">
      <dgm:prSet presAssocID="{0F6294C3-BC28-4EC7-8CF4-BC5FDDF17A69}" presName="desTx" presStyleLbl="alignAccFollowNode1" presStyleIdx="0" presStyleCnt="3">
        <dgm:presLayoutVars>
          <dgm:bulletEnabled val="1"/>
        </dgm:presLayoutVars>
      </dgm:prSet>
      <dgm:spPr/>
    </dgm:pt>
    <dgm:pt modelId="{C0C29323-B925-49C3-86EB-0ACE4F905520}" type="pres">
      <dgm:prSet presAssocID="{5DE471ED-9487-4D05-8F7F-1B8EC76A6767}" presName="space" presStyleCnt="0"/>
      <dgm:spPr/>
    </dgm:pt>
    <dgm:pt modelId="{26050D00-3171-4460-AFE5-5C43367A0F16}" type="pres">
      <dgm:prSet presAssocID="{9AA363A4-11B1-41AE-87E1-26A3CC067395}" presName="composite" presStyleCnt="0"/>
      <dgm:spPr/>
    </dgm:pt>
    <dgm:pt modelId="{63D06AB5-8830-4F7F-9A6E-C4329B1D62D1}" type="pres">
      <dgm:prSet presAssocID="{9AA363A4-11B1-41AE-87E1-26A3CC067395}" presName="parTx" presStyleLbl="alignNode1" presStyleIdx="1" presStyleCnt="3">
        <dgm:presLayoutVars>
          <dgm:chMax val="0"/>
          <dgm:chPref val="0"/>
          <dgm:bulletEnabled val="1"/>
        </dgm:presLayoutVars>
      </dgm:prSet>
      <dgm:spPr/>
    </dgm:pt>
    <dgm:pt modelId="{7E7D88DA-567E-4203-9D4B-61B5C42A1312}" type="pres">
      <dgm:prSet presAssocID="{9AA363A4-11B1-41AE-87E1-26A3CC067395}" presName="desTx" presStyleLbl="alignAccFollowNode1" presStyleIdx="1" presStyleCnt="3">
        <dgm:presLayoutVars>
          <dgm:bulletEnabled val="1"/>
        </dgm:presLayoutVars>
      </dgm:prSet>
      <dgm:spPr/>
    </dgm:pt>
    <dgm:pt modelId="{A72620B1-2C3C-46E3-8126-06D26A9D4228}" type="pres">
      <dgm:prSet presAssocID="{58669F35-6147-4988-84DE-1FE584BC3904}" presName="space" presStyleCnt="0"/>
      <dgm:spPr/>
    </dgm:pt>
    <dgm:pt modelId="{E2084563-6D56-44F6-A80F-E85E518A05B5}" type="pres">
      <dgm:prSet presAssocID="{A5E4AB11-7A7B-4A45-AC44-0824A8065510}" presName="composite" presStyleCnt="0"/>
      <dgm:spPr/>
    </dgm:pt>
    <dgm:pt modelId="{7BA7E177-46C4-4AB4-9A3D-BA2D44A5BF14}" type="pres">
      <dgm:prSet presAssocID="{A5E4AB11-7A7B-4A45-AC44-0824A8065510}" presName="parTx" presStyleLbl="alignNode1" presStyleIdx="2" presStyleCnt="3">
        <dgm:presLayoutVars>
          <dgm:chMax val="0"/>
          <dgm:chPref val="0"/>
          <dgm:bulletEnabled val="1"/>
        </dgm:presLayoutVars>
      </dgm:prSet>
      <dgm:spPr/>
    </dgm:pt>
    <dgm:pt modelId="{F636BF26-F30F-4A16-80D0-00850BE4B596}" type="pres">
      <dgm:prSet presAssocID="{A5E4AB11-7A7B-4A45-AC44-0824A8065510}" presName="desTx" presStyleLbl="alignAccFollowNode1" presStyleIdx="2" presStyleCnt="3">
        <dgm:presLayoutVars>
          <dgm:bulletEnabled val="1"/>
        </dgm:presLayoutVars>
      </dgm:prSet>
      <dgm:spPr/>
    </dgm:pt>
  </dgm:ptLst>
  <dgm:cxnLst>
    <dgm:cxn modelId="{38D60F0B-22BD-4212-9984-040517684D97}" type="presOf" srcId="{356093E9-AE9B-42FB-A096-285004E51B8C}" destId="{7E7D88DA-567E-4203-9D4B-61B5C42A1312}" srcOrd="0" destOrd="0" presId="urn:microsoft.com/office/officeart/2005/8/layout/hList1"/>
    <dgm:cxn modelId="{F8228418-A1F6-41C0-80B9-D364A68F51AA}" type="presOf" srcId="{4F74DA4B-FECE-4CA1-870E-D48D265E260A}" destId="{7E7D88DA-567E-4203-9D4B-61B5C42A1312}" srcOrd="0" destOrd="2" presId="urn:microsoft.com/office/officeart/2005/8/layout/hList1"/>
    <dgm:cxn modelId="{94CBC11A-7B9C-4187-A91B-5571E27ED8EE}" srcId="{086968B2-D134-42A7-9E62-DDE68F9A9D7D}" destId="{08BB75CB-C71A-4312-A655-633C98ABC940}" srcOrd="1" destOrd="0" parTransId="{FBB725DB-F603-4697-BF87-287A4B0EA4C2}" sibTransId="{C32CD4C1-0F17-47CC-8E55-86CAFD7EBD58}"/>
    <dgm:cxn modelId="{9C28D721-A455-4BBF-A756-0740306B8D74}" type="presOf" srcId="{8081876F-A6D5-4F79-ABF5-3AA04FF29E99}" destId="{F636BF26-F30F-4A16-80D0-00850BE4B596}" srcOrd="0" destOrd="2" presId="urn:microsoft.com/office/officeart/2005/8/layout/hList1"/>
    <dgm:cxn modelId="{3C5B0429-9FC3-44D9-B0DD-84A761BDA72B}" type="presOf" srcId="{FCA31AFD-1609-435F-9176-1F38275189AB}" destId="{2CF0E5EF-448B-46EE-B99A-7E894DC710CF}" srcOrd="0" destOrd="0" presId="urn:microsoft.com/office/officeart/2005/8/layout/hList1"/>
    <dgm:cxn modelId="{3BA77B2A-3A53-4966-9B83-F0836BFC79A9}" srcId="{9AA363A4-11B1-41AE-87E1-26A3CC067395}" destId="{356093E9-AE9B-42FB-A096-285004E51B8C}" srcOrd="0" destOrd="0" parTransId="{A6CF5046-03B5-4042-98D2-37CCFA5F2853}" sibTransId="{869F0DFF-55C7-4E75-90C1-09EE0B44D275}"/>
    <dgm:cxn modelId="{E81DF041-689F-44D9-A118-65F34F575E4E}" srcId="{A5E4AB11-7A7B-4A45-AC44-0824A8065510}" destId="{395D75E8-917A-4CC4-B0B9-059ED73FDDD7}" srcOrd="2" destOrd="0" parTransId="{E0D2FD2E-8C35-4831-8FF6-AD538CF6827E}" sibTransId="{8042F374-CE44-4E11-80CF-E4678EFF47E9}"/>
    <dgm:cxn modelId="{5D130464-D851-4ACC-AD4C-19971CA36C16}" srcId="{086968B2-D134-42A7-9E62-DDE68F9A9D7D}" destId="{4F74DA4B-FECE-4CA1-870E-D48D265E260A}" srcOrd="0" destOrd="0" parTransId="{23BCEFF3-9BE4-4F25-BF34-BED9E4AAE7F4}" sibTransId="{325DA3DF-29F2-4C09-A3DC-5FDA8CAED316}"/>
    <dgm:cxn modelId="{E91BB546-D803-45E3-8FF7-FC47193B1A06}" type="presOf" srcId="{CA6CEEFD-8826-49DD-A565-ECD7B63DCC86}" destId="{F636BF26-F30F-4A16-80D0-00850BE4B596}" srcOrd="0" destOrd="4" presId="urn:microsoft.com/office/officeart/2005/8/layout/hList1"/>
    <dgm:cxn modelId="{819D7B6F-CFD4-4559-965A-D1282375BCAE}" srcId="{FCA31AFD-1609-435F-9176-1F38275189AB}" destId="{A5E4AB11-7A7B-4A45-AC44-0824A8065510}" srcOrd="2" destOrd="0" parTransId="{9B424C5C-68D7-4CB0-9756-77C635E3C188}" sibTransId="{C9AA966B-D0B0-4321-97C0-79ACEA53FE80}"/>
    <dgm:cxn modelId="{F1E44179-3AA9-46A1-AB15-7A03C85860F3}" srcId="{FCA31AFD-1609-435F-9176-1F38275189AB}" destId="{0F6294C3-BC28-4EC7-8CF4-BC5FDDF17A69}" srcOrd="0" destOrd="0" parTransId="{B5537882-5FCF-4EC7-969F-697FA4A02BC6}" sibTransId="{5DE471ED-9487-4D05-8F7F-1B8EC76A6767}"/>
    <dgm:cxn modelId="{4BC6C87D-1B8B-4063-8E53-11F34E604312}" srcId="{DB6E32C7-41AC-45E5-B40E-4587D23CD08C}" destId="{8081876F-A6D5-4F79-ABF5-3AA04FF29E99}" srcOrd="0" destOrd="0" parTransId="{C75C7915-5739-46BB-ABB4-8DF6972752E9}" sibTransId="{5E713302-1AA7-4620-8206-1B63B8E553F5}"/>
    <dgm:cxn modelId="{459BC87E-3ADC-4C3B-B761-8A844BEA475B}" type="presOf" srcId="{1C985EDD-F49D-4BA5-BAB8-729A4A5AEE30}" destId="{F636BF26-F30F-4A16-80D0-00850BE4B596}" srcOrd="0" destOrd="0" presId="urn:microsoft.com/office/officeart/2005/8/layout/hList1"/>
    <dgm:cxn modelId="{1F3F168B-4EF6-4AE8-BB63-2BB2D9286F01}" srcId="{9AA363A4-11B1-41AE-87E1-26A3CC067395}" destId="{086968B2-D134-42A7-9E62-DDE68F9A9D7D}" srcOrd="1" destOrd="0" parTransId="{FF8C3C58-53CB-40DB-B4ED-37E6E14B293C}" sibTransId="{1C6416DB-E6CE-480F-9AC4-94EECB3B24B9}"/>
    <dgm:cxn modelId="{1421948C-EEB7-48FD-8876-CF965C6BCEDB}" srcId="{0F6294C3-BC28-4EC7-8CF4-BC5FDDF17A69}" destId="{E5414789-A198-4F20-AB93-5ABE45E48691}" srcOrd="0" destOrd="0" parTransId="{CECDA772-E101-4701-A762-E90876C90AAF}" sibTransId="{665FA878-2A36-48BB-AE01-C6B6E4AB0B5F}"/>
    <dgm:cxn modelId="{476ABA95-1CB5-49F3-B8D4-C3A69765B54C}" srcId="{0F6294C3-BC28-4EC7-8CF4-BC5FDDF17A69}" destId="{3235743C-EE7D-4069-B775-D0D013B42C19}" srcOrd="2" destOrd="0" parTransId="{A530AA7B-EB0E-4075-BDDF-DA0850B144E0}" sibTransId="{78914788-8208-4F7B-BA29-2FD92CB9B133}"/>
    <dgm:cxn modelId="{5310DBA0-6CA4-4591-95A6-6D919A0F45FD}" type="presOf" srcId="{395D75E8-917A-4CC4-B0B9-059ED73FDDD7}" destId="{F636BF26-F30F-4A16-80D0-00850BE4B596}" srcOrd="0" destOrd="3" presId="urn:microsoft.com/office/officeart/2005/8/layout/hList1"/>
    <dgm:cxn modelId="{B99CA5B3-3519-440C-B443-2E722A7BA00A}" type="presOf" srcId="{E5414789-A198-4F20-AB93-5ABE45E48691}" destId="{9553B6F7-226E-4662-91C3-7590D8E0CE18}" srcOrd="0" destOrd="0" presId="urn:microsoft.com/office/officeart/2005/8/layout/hList1"/>
    <dgm:cxn modelId="{A1686BB5-2262-4677-9365-069070D9D95C}" type="presOf" srcId="{0F6294C3-BC28-4EC7-8CF4-BC5FDDF17A69}" destId="{21D8B16D-A2D1-4928-9668-9F8AD0A31775}" srcOrd="0" destOrd="0" presId="urn:microsoft.com/office/officeart/2005/8/layout/hList1"/>
    <dgm:cxn modelId="{F851C7BC-0325-441A-A661-DFD2A0F10F3A}" srcId="{0F6294C3-BC28-4EC7-8CF4-BC5FDDF17A69}" destId="{4CAF2A64-65A8-476B-B6E2-7D3CBDB4C08C}" srcOrd="3" destOrd="0" parTransId="{81689591-D2E1-4137-8BE0-D3DD0E16EB7B}" sibTransId="{E227816F-10A0-40D7-B198-1F6F4E0C920F}"/>
    <dgm:cxn modelId="{F00362BF-1290-4070-AC41-3E81C2F9FA44}" srcId="{A5E4AB11-7A7B-4A45-AC44-0824A8065510}" destId="{DB6E32C7-41AC-45E5-B40E-4587D23CD08C}" srcOrd="1" destOrd="0" parTransId="{D871BAEF-3306-4771-A6A0-5857282DBDA7}" sibTransId="{F5978369-A4BD-42DC-B0F8-1ECA57338E32}"/>
    <dgm:cxn modelId="{645C7BC3-51BF-458B-8FA4-00AB1E4403D6}" type="presOf" srcId="{4CAF2A64-65A8-476B-B6E2-7D3CBDB4C08C}" destId="{9553B6F7-226E-4662-91C3-7590D8E0CE18}" srcOrd="0" destOrd="3" presId="urn:microsoft.com/office/officeart/2005/8/layout/hList1"/>
    <dgm:cxn modelId="{0D8F95CA-BA54-477E-A4EB-ACC86AAA1D29}" type="presOf" srcId="{A5E4AB11-7A7B-4A45-AC44-0824A8065510}" destId="{7BA7E177-46C4-4AB4-9A3D-BA2D44A5BF14}" srcOrd="0" destOrd="0" presId="urn:microsoft.com/office/officeart/2005/8/layout/hList1"/>
    <dgm:cxn modelId="{F3FC39CD-072B-4120-A1E2-7A0D10017D16}" type="presOf" srcId="{B755A879-EEBD-4786-B1E5-93ABD8BE6BDE}" destId="{9553B6F7-226E-4662-91C3-7590D8E0CE18}" srcOrd="0" destOrd="1" presId="urn:microsoft.com/office/officeart/2005/8/layout/hList1"/>
    <dgm:cxn modelId="{A602E2D9-6CDE-46FB-8496-BC5BA6C28013}" srcId="{0F6294C3-BC28-4EC7-8CF4-BC5FDDF17A69}" destId="{B755A879-EEBD-4786-B1E5-93ABD8BE6BDE}" srcOrd="1" destOrd="0" parTransId="{538A7EBA-F33D-4F5F-8EBE-93EBB73BEB5B}" sibTransId="{8B45E928-3D90-4BB7-8294-F08119C6DE65}"/>
    <dgm:cxn modelId="{1E68E5DB-BA79-4895-9E0E-E21CF5BFEBC9}" type="presOf" srcId="{3235743C-EE7D-4069-B775-D0D013B42C19}" destId="{9553B6F7-226E-4662-91C3-7590D8E0CE18}" srcOrd="0" destOrd="2" presId="urn:microsoft.com/office/officeart/2005/8/layout/hList1"/>
    <dgm:cxn modelId="{B33B5CDD-9A13-4E30-9035-9038E599C213}" srcId="{FCA31AFD-1609-435F-9176-1F38275189AB}" destId="{9AA363A4-11B1-41AE-87E1-26A3CC067395}" srcOrd="1" destOrd="0" parTransId="{9B9F929B-06FB-4EF4-9DEE-AB4BBC86323D}" sibTransId="{58669F35-6147-4988-84DE-1FE584BC3904}"/>
    <dgm:cxn modelId="{9441D0E4-3664-46C1-A8E3-F512835C4171}" type="presOf" srcId="{086968B2-D134-42A7-9E62-DDE68F9A9D7D}" destId="{7E7D88DA-567E-4203-9D4B-61B5C42A1312}" srcOrd="0" destOrd="1" presId="urn:microsoft.com/office/officeart/2005/8/layout/hList1"/>
    <dgm:cxn modelId="{895B1CF0-FD58-4DE6-8E57-E44C6AAD0C2F}" srcId="{395D75E8-917A-4CC4-B0B9-059ED73FDDD7}" destId="{CA6CEEFD-8826-49DD-A565-ECD7B63DCC86}" srcOrd="0" destOrd="0" parTransId="{94BFDC7D-635C-4B5B-BFE6-C7ED22DE3732}" sibTransId="{72C883FC-2450-49CD-A21D-FF0EC7B29C98}"/>
    <dgm:cxn modelId="{DB308DF2-6BC7-41E1-922D-0F2E02605E86}" type="presOf" srcId="{08BB75CB-C71A-4312-A655-633C98ABC940}" destId="{7E7D88DA-567E-4203-9D4B-61B5C42A1312}" srcOrd="0" destOrd="3" presId="urn:microsoft.com/office/officeart/2005/8/layout/hList1"/>
    <dgm:cxn modelId="{5AF09BF3-5B8D-493C-B41E-AC7937A01269}" type="presOf" srcId="{DB6E32C7-41AC-45E5-B40E-4587D23CD08C}" destId="{F636BF26-F30F-4A16-80D0-00850BE4B596}" srcOrd="0" destOrd="1" presId="urn:microsoft.com/office/officeart/2005/8/layout/hList1"/>
    <dgm:cxn modelId="{5DCF93F6-FD13-41C6-A4CF-E6A4FFD1319C}" srcId="{A5E4AB11-7A7B-4A45-AC44-0824A8065510}" destId="{1C985EDD-F49D-4BA5-BAB8-729A4A5AEE30}" srcOrd="0" destOrd="0" parTransId="{341056F0-F865-4104-A01E-535B7C9C691D}" sibTransId="{27D2513E-F096-4120-A90B-4F00CABA1883}"/>
    <dgm:cxn modelId="{E67C1AFA-E5B9-4363-A699-0C42C38C96CA}" type="presOf" srcId="{9AA363A4-11B1-41AE-87E1-26A3CC067395}" destId="{63D06AB5-8830-4F7F-9A6E-C4329B1D62D1}" srcOrd="0" destOrd="0" presId="urn:microsoft.com/office/officeart/2005/8/layout/hList1"/>
    <dgm:cxn modelId="{29398DA8-86A8-4233-8C4A-92178B16094A}" type="presParOf" srcId="{2CF0E5EF-448B-46EE-B99A-7E894DC710CF}" destId="{1657DA1E-5CF2-4EFF-A80C-17B2664F2DFF}" srcOrd="0" destOrd="0" presId="urn:microsoft.com/office/officeart/2005/8/layout/hList1"/>
    <dgm:cxn modelId="{E57A8C44-7361-4657-88D1-EAD01DC6CFBA}" type="presParOf" srcId="{1657DA1E-5CF2-4EFF-A80C-17B2664F2DFF}" destId="{21D8B16D-A2D1-4928-9668-9F8AD0A31775}" srcOrd="0" destOrd="0" presId="urn:microsoft.com/office/officeart/2005/8/layout/hList1"/>
    <dgm:cxn modelId="{32EE8A83-2CD3-4BBC-81A1-1432335B8FB3}" type="presParOf" srcId="{1657DA1E-5CF2-4EFF-A80C-17B2664F2DFF}" destId="{9553B6F7-226E-4662-91C3-7590D8E0CE18}" srcOrd="1" destOrd="0" presId="urn:microsoft.com/office/officeart/2005/8/layout/hList1"/>
    <dgm:cxn modelId="{58135741-3967-4FDE-80EB-AF169398FE2A}" type="presParOf" srcId="{2CF0E5EF-448B-46EE-B99A-7E894DC710CF}" destId="{C0C29323-B925-49C3-86EB-0ACE4F905520}" srcOrd="1" destOrd="0" presId="urn:microsoft.com/office/officeart/2005/8/layout/hList1"/>
    <dgm:cxn modelId="{F67178F1-DE5F-40AB-926E-50525426F963}" type="presParOf" srcId="{2CF0E5EF-448B-46EE-B99A-7E894DC710CF}" destId="{26050D00-3171-4460-AFE5-5C43367A0F16}" srcOrd="2" destOrd="0" presId="urn:microsoft.com/office/officeart/2005/8/layout/hList1"/>
    <dgm:cxn modelId="{F162DF74-8195-4B7B-B3CA-BF154992BB0F}" type="presParOf" srcId="{26050D00-3171-4460-AFE5-5C43367A0F16}" destId="{63D06AB5-8830-4F7F-9A6E-C4329B1D62D1}" srcOrd="0" destOrd="0" presId="urn:microsoft.com/office/officeart/2005/8/layout/hList1"/>
    <dgm:cxn modelId="{078B4265-4F5B-44EA-977C-A47C54A6DF76}" type="presParOf" srcId="{26050D00-3171-4460-AFE5-5C43367A0F16}" destId="{7E7D88DA-567E-4203-9D4B-61B5C42A1312}" srcOrd="1" destOrd="0" presId="urn:microsoft.com/office/officeart/2005/8/layout/hList1"/>
    <dgm:cxn modelId="{8FBFF4E0-3CED-4B8C-9C05-5021471B909B}" type="presParOf" srcId="{2CF0E5EF-448B-46EE-B99A-7E894DC710CF}" destId="{A72620B1-2C3C-46E3-8126-06D26A9D4228}" srcOrd="3" destOrd="0" presId="urn:microsoft.com/office/officeart/2005/8/layout/hList1"/>
    <dgm:cxn modelId="{47F92A2C-4841-4EA2-898C-7C2699279904}" type="presParOf" srcId="{2CF0E5EF-448B-46EE-B99A-7E894DC710CF}" destId="{E2084563-6D56-44F6-A80F-E85E518A05B5}" srcOrd="4" destOrd="0" presId="urn:microsoft.com/office/officeart/2005/8/layout/hList1"/>
    <dgm:cxn modelId="{352A7AC8-0770-49DC-83F0-F9E265C8771E}" type="presParOf" srcId="{E2084563-6D56-44F6-A80F-E85E518A05B5}" destId="{7BA7E177-46C4-4AB4-9A3D-BA2D44A5BF14}" srcOrd="0" destOrd="0" presId="urn:microsoft.com/office/officeart/2005/8/layout/hList1"/>
    <dgm:cxn modelId="{19F72837-30FA-4C3E-9D63-CE394CC8D65F}" type="presParOf" srcId="{E2084563-6D56-44F6-A80F-E85E518A05B5}" destId="{F636BF26-F30F-4A16-80D0-00850BE4B596}"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253323-B4AE-4EF9-955D-D62EE2264EBF}">
      <dsp:nvSpPr>
        <dsp:cNvPr id="0" name=""/>
        <dsp:cNvSpPr/>
      </dsp:nvSpPr>
      <dsp:spPr>
        <a:xfrm>
          <a:off x="0" y="342094"/>
          <a:ext cx="8773099" cy="6237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0890" tIns="229108" rIns="680890"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Owned and operated by third-party cloud service providers</a:t>
          </a:r>
        </a:p>
        <a:p>
          <a:pPr marL="57150" lvl="1" indent="-57150" algn="l" defTabSz="488950">
            <a:lnSpc>
              <a:spcPct val="90000"/>
            </a:lnSpc>
            <a:spcBef>
              <a:spcPct val="0"/>
            </a:spcBef>
            <a:spcAft>
              <a:spcPct val="15000"/>
            </a:spcAft>
            <a:buChar char="•"/>
          </a:pPr>
          <a:r>
            <a:rPr lang="en-US" sz="1100" kern="1200" dirty="0"/>
            <a:t>Deliver computing resources like servers and storage over the internet</a:t>
          </a:r>
        </a:p>
      </dsp:txBody>
      <dsp:txXfrm>
        <a:off x="0" y="342094"/>
        <a:ext cx="8773099" cy="623700"/>
      </dsp:txXfrm>
    </dsp:sp>
    <dsp:sp modelId="{E76AFB1A-64C7-4602-89A6-8B86F19733AB}">
      <dsp:nvSpPr>
        <dsp:cNvPr id="0" name=""/>
        <dsp:cNvSpPr/>
      </dsp:nvSpPr>
      <dsp:spPr>
        <a:xfrm>
          <a:off x="438654" y="179734"/>
          <a:ext cx="6141169" cy="32472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2122" tIns="0" rIns="232122" bIns="0" numCol="1" spcCol="1270" anchor="ctr" anchorCtr="0">
          <a:noAutofit/>
        </a:bodyPr>
        <a:lstStyle/>
        <a:p>
          <a:pPr marL="0" lvl="0" indent="0" algn="l" defTabSz="488950">
            <a:lnSpc>
              <a:spcPct val="90000"/>
            </a:lnSpc>
            <a:spcBef>
              <a:spcPct val="0"/>
            </a:spcBef>
            <a:spcAft>
              <a:spcPct val="35000"/>
            </a:spcAft>
            <a:buNone/>
          </a:pPr>
          <a:r>
            <a:rPr lang="en-US" sz="1100" kern="1200" dirty="0"/>
            <a:t>Public Cloud</a:t>
          </a:r>
        </a:p>
      </dsp:txBody>
      <dsp:txXfrm>
        <a:off x="454506" y="195586"/>
        <a:ext cx="6109465" cy="293016"/>
      </dsp:txXfrm>
    </dsp:sp>
    <dsp:sp modelId="{1EFB7779-96A9-49EF-8588-888A6B6E4386}">
      <dsp:nvSpPr>
        <dsp:cNvPr id="0" name=""/>
        <dsp:cNvSpPr/>
      </dsp:nvSpPr>
      <dsp:spPr>
        <a:xfrm>
          <a:off x="0" y="1187554"/>
          <a:ext cx="8773099" cy="970200"/>
        </a:xfrm>
        <a:prstGeom prst="rect">
          <a:avLst/>
        </a:prstGeom>
        <a:solidFill>
          <a:schemeClr val="lt1">
            <a:alpha val="90000"/>
            <a:hueOff val="0"/>
            <a:satOff val="0"/>
            <a:lumOff val="0"/>
            <a:alphaOff val="0"/>
          </a:schemeClr>
        </a:solidFill>
        <a:ln w="25400" cap="flat" cmpd="sng" algn="ctr">
          <a:solidFill>
            <a:schemeClr val="accent2">
              <a:hueOff val="1473771"/>
              <a:satOff val="6763"/>
              <a:lumOff val="97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0890" tIns="229108" rIns="680890"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Owned exclusively by a single business or organization</a:t>
          </a:r>
        </a:p>
        <a:p>
          <a:pPr marL="57150" lvl="1" indent="-57150" algn="l" defTabSz="488950">
            <a:lnSpc>
              <a:spcPct val="90000"/>
            </a:lnSpc>
            <a:spcBef>
              <a:spcPct val="0"/>
            </a:spcBef>
            <a:spcAft>
              <a:spcPct val="15000"/>
            </a:spcAft>
            <a:buChar char="•"/>
          </a:pPr>
          <a:r>
            <a:rPr lang="en-US" sz="1100" kern="1200" dirty="0"/>
            <a:t>Can be physically located on the company's on-site datacenter</a:t>
          </a:r>
        </a:p>
        <a:p>
          <a:pPr marL="57150" lvl="1" indent="-57150" algn="l" defTabSz="488950">
            <a:lnSpc>
              <a:spcPct val="90000"/>
            </a:lnSpc>
            <a:spcBef>
              <a:spcPct val="0"/>
            </a:spcBef>
            <a:spcAft>
              <a:spcPct val="15000"/>
            </a:spcAft>
            <a:buChar char="•"/>
          </a:pPr>
          <a:r>
            <a:rPr lang="en-US" sz="1100" kern="1200" dirty="0"/>
            <a:t>Could also be hosted by a third-party service provider, but maintained by the organization on a private network</a:t>
          </a:r>
        </a:p>
        <a:p>
          <a:pPr marL="57150" lvl="1" indent="-57150" algn="l" defTabSz="488950">
            <a:lnSpc>
              <a:spcPct val="90000"/>
            </a:lnSpc>
            <a:spcBef>
              <a:spcPct val="0"/>
            </a:spcBef>
            <a:spcAft>
              <a:spcPct val="15000"/>
            </a:spcAft>
            <a:buChar char="•"/>
          </a:pPr>
          <a:r>
            <a:rPr lang="en-US" sz="1100" kern="1200" dirty="0"/>
            <a:t>Most control over security and compliance</a:t>
          </a:r>
        </a:p>
      </dsp:txBody>
      <dsp:txXfrm>
        <a:off x="0" y="1187554"/>
        <a:ext cx="8773099" cy="970200"/>
      </dsp:txXfrm>
    </dsp:sp>
    <dsp:sp modelId="{AA6E338D-2A26-404A-9470-85AEF2E61CE0}">
      <dsp:nvSpPr>
        <dsp:cNvPr id="0" name=""/>
        <dsp:cNvSpPr/>
      </dsp:nvSpPr>
      <dsp:spPr>
        <a:xfrm>
          <a:off x="438654" y="1025194"/>
          <a:ext cx="6141169" cy="324720"/>
        </a:xfrm>
        <a:prstGeom prst="roundRect">
          <a:avLst/>
        </a:prstGeom>
        <a:solidFill>
          <a:schemeClr val="accent2">
            <a:hueOff val="1473771"/>
            <a:satOff val="6763"/>
            <a:lumOff val="97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2122" tIns="0" rIns="232122" bIns="0" numCol="1" spcCol="1270" anchor="ctr" anchorCtr="0">
          <a:noAutofit/>
        </a:bodyPr>
        <a:lstStyle/>
        <a:p>
          <a:pPr marL="0" lvl="0" indent="0" algn="l" defTabSz="488950">
            <a:lnSpc>
              <a:spcPct val="90000"/>
            </a:lnSpc>
            <a:spcBef>
              <a:spcPct val="0"/>
            </a:spcBef>
            <a:spcAft>
              <a:spcPct val="35000"/>
            </a:spcAft>
            <a:buNone/>
          </a:pPr>
          <a:r>
            <a:rPr lang="en-US" sz="1100" kern="1200" dirty="0"/>
            <a:t>Private Cloud</a:t>
          </a:r>
        </a:p>
      </dsp:txBody>
      <dsp:txXfrm>
        <a:off x="454506" y="1041046"/>
        <a:ext cx="6109465" cy="293016"/>
      </dsp:txXfrm>
    </dsp:sp>
    <dsp:sp modelId="{7E5DB0C0-44DD-40D8-B809-852140CBF25B}">
      <dsp:nvSpPr>
        <dsp:cNvPr id="0" name=""/>
        <dsp:cNvSpPr/>
      </dsp:nvSpPr>
      <dsp:spPr>
        <a:xfrm>
          <a:off x="0" y="2379515"/>
          <a:ext cx="8773099" cy="796950"/>
        </a:xfrm>
        <a:prstGeom prst="rect">
          <a:avLst/>
        </a:prstGeom>
        <a:solidFill>
          <a:schemeClr val="lt1">
            <a:alpha val="90000"/>
            <a:hueOff val="0"/>
            <a:satOff val="0"/>
            <a:lumOff val="0"/>
            <a:alphaOff val="0"/>
          </a:schemeClr>
        </a:solidFill>
        <a:ln w="25400" cap="flat" cmpd="sng" algn="ctr">
          <a:solidFill>
            <a:schemeClr val="accent2">
              <a:hueOff val="2947542"/>
              <a:satOff val="13526"/>
              <a:lumOff val="1941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0890" tIns="229108" rIns="680890"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Somewhere in the middle of public and private</a:t>
          </a:r>
        </a:p>
        <a:p>
          <a:pPr marL="57150" lvl="1" indent="-57150" algn="l" defTabSz="488950">
            <a:lnSpc>
              <a:spcPct val="90000"/>
            </a:lnSpc>
            <a:spcBef>
              <a:spcPct val="0"/>
            </a:spcBef>
            <a:spcAft>
              <a:spcPct val="15000"/>
            </a:spcAft>
            <a:buChar char="•"/>
          </a:pPr>
          <a:r>
            <a:rPr lang="en-US" sz="1100" kern="1200" dirty="0"/>
            <a:t>Bound by technologies that allows data and applications to be shared between them</a:t>
          </a:r>
        </a:p>
        <a:p>
          <a:pPr marL="57150" lvl="1" indent="-57150" algn="l" defTabSz="488950">
            <a:lnSpc>
              <a:spcPct val="90000"/>
            </a:lnSpc>
            <a:spcBef>
              <a:spcPct val="0"/>
            </a:spcBef>
            <a:spcAft>
              <a:spcPct val="15000"/>
            </a:spcAft>
            <a:buChar char="•"/>
          </a:pPr>
          <a:r>
            <a:rPr lang="en-US" sz="1100" kern="1200" dirty="0"/>
            <a:t>Most flexible option as it allows for a broad range of deployment options</a:t>
          </a:r>
        </a:p>
      </dsp:txBody>
      <dsp:txXfrm>
        <a:off x="0" y="2379515"/>
        <a:ext cx="8773099" cy="796950"/>
      </dsp:txXfrm>
    </dsp:sp>
    <dsp:sp modelId="{76FB680A-D70B-491B-B218-760E8919F152}">
      <dsp:nvSpPr>
        <dsp:cNvPr id="0" name=""/>
        <dsp:cNvSpPr/>
      </dsp:nvSpPr>
      <dsp:spPr>
        <a:xfrm>
          <a:off x="438654" y="2217155"/>
          <a:ext cx="6141169" cy="324720"/>
        </a:xfrm>
        <a:prstGeom prst="roundRect">
          <a:avLst/>
        </a:prstGeom>
        <a:solidFill>
          <a:schemeClr val="accent2">
            <a:hueOff val="2947542"/>
            <a:satOff val="13526"/>
            <a:lumOff val="194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2122" tIns="0" rIns="232122" bIns="0" numCol="1" spcCol="1270" anchor="ctr" anchorCtr="0">
          <a:noAutofit/>
        </a:bodyPr>
        <a:lstStyle/>
        <a:p>
          <a:pPr marL="0" lvl="0" indent="0" algn="l" defTabSz="488950">
            <a:lnSpc>
              <a:spcPct val="90000"/>
            </a:lnSpc>
            <a:spcBef>
              <a:spcPct val="0"/>
            </a:spcBef>
            <a:spcAft>
              <a:spcPct val="35000"/>
            </a:spcAft>
            <a:buNone/>
          </a:pPr>
          <a:r>
            <a:rPr lang="en-US" sz="1100" kern="1200" dirty="0"/>
            <a:t>Hybrid Cloud</a:t>
          </a:r>
        </a:p>
      </dsp:txBody>
      <dsp:txXfrm>
        <a:off x="454506" y="2233007"/>
        <a:ext cx="6109465" cy="2930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54271D-ED56-458E-A70C-58BF5C0389E1}">
      <dsp:nvSpPr>
        <dsp:cNvPr id="0" name=""/>
        <dsp:cNvSpPr/>
      </dsp:nvSpPr>
      <dsp:spPr>
        <a:xfrm>
          <a:off x="3319" y="330790"/>
          <a:ext cx="1995824" cy="4032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t>IaaS</a:t>
          </a:r>
        </a:p>
      </dsp:txBody>
      <dsp:txXfrm>
        <a:off x="3319" y="330790"/>
        <a:ext cx="1995824" cy="403200"/>
      </dsp:txXfrm>
    </dsp:sp>
    <dsp:sp modelId="{EA0FAFDC-D1D7-444C-B7CB-4A6E48C04EEF}">
      <dsp:nvSpPr>
        <dsp:cNvPr id="0" name=""/>
        <dsp:cNvSpPr/>
      </dsp:nvSpPr>
      <dsp:spPr>
        <a:xfrm>
          <a:off x="3319" y="733990"/>
          <a:ext cx="1995824" cy="2527222"/>
        </a:xfrm>
        <a:prstGeom prst="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1" kern="1200" dirty="0"/>
            <a:t>Infrastructure</a:t>
          </a:r>
        </a:p>
        <a:p>
          <a:pPr marL="114300" lvl="1" indent="-114300" algn="l" defTabSz="622300">
            <a:lnSpc>
              <a:spcPct val="90000"/>
            </a:lnSpc>
            <a:spcBef>
              <a:spcPct val="0"/>
            </a:spcBef>
            <a:spcAft>
              <a:spcPct val="15000"/>
            </a:spcAft>
            <a:buChar char="•"/>
          </a:pPr>
          <a:r>
            <a:rPr lang="en-US" sz="1400" kern="1200" dirty="0"/>
            <a:t>Most basic form of cloud computing services</a:t>
          </a:r>
        </a:p>
        <a:p>
          <a:pPr marL="114300" lvl="1" indent="-114300" algn="l" defTabSz="622300">
            <a:lnSpc>
              <a:spcPct val="90000"/>
            </a:lnSpc>
            <a:spcBef>
              <a:spcPct val="0"/>
            </a:spcBef>
            <a:spcAft>
              <a:spcPct val="15000"/>
            </a:spcAft>
            <a:buChar char="•"/>
          </a:pPr>
          <a:r>
            <a:rPr lang="en-US" sz="1400" kern="1200" dirty="0"/>
            <a:t>Rent IT infrastructure</a:t>
          </a:r>
        </a:p>
        <a:p>
          <a:pPr marL="114300" lvl="1" indent="-114300" algn="l" defTabSz="622300">
            <a:lnSpc>
              <a:spcPct val="90000"/>
            </a:lnSpc>
            <a:spcBef>
              <a:spcPct val="0"/>
            </a:spcBef>
            <a:spcAft>
              <a:spcPct val="15000"/>
            </a:spcAft>
            <a:buChar char="•"/>
          </a:pPr>
          <a:r>
            <a:rPr lang="en-US" sz="1400" kern="1200" dirty="0"/>
            <a:t>Includes:</a:t>
          </a:r>
        </a:p>
        <a:p>
          <a:pPr marL="228600" lvl="2" indent="-114300" algn="l" defTabSz="622300">
            <a:lnSpc>
              <a:spcPct val="90000"/>
            </a:lnSpc>
            <a:spcBef>
              <a:spcPct val="0"/>
            </a:spcBef>
            <a:spcAft>
              <a:spcPct val="15000"/>
            </a:spcAft>
            <a:buChar char="•"/>
          </a:pPr>
          <a:r>
            <a:rPr lang="en-US" sz="1400" kern="1200" dirty="0"/>
            <a:t>VMs, Storage,  Networks, Operating Systems</a:t>
          </a:r>
        </a:p>
      </dsp:txBody>
      <dsp:txXfrm>
        <a:off x="3319" y="733990"/>
        <a:ext cx="1995824" cy="2527222"/>
      </dsp:txXfrm>
    </dsp:sp>
    <dsp:sp modelId="{1B38D06D-C3F1-4BFA-9E94-4D8920A6B775}">
      <dsp:nvSpPr>
        <dsp:cNvPr id="0" name=""/>
        <dsp:cNvSpPr/>
      </dsp:nvSpPr>
      <dsp:spPr>
        <a:xfrm>
          <a:off x="2278559" y="330790"/>
          <a:ext cx="1995824" cy="403200"/>
        </a:xfrm>
        <a:prstGeom prst="rect">
          <a:avLst/>
        </a:prstGeom>
        <a:solidFill>
          <a:schemeClr val="accent4">
            <a:hueOff val="-5851464"/>
            <a:satOff val="-16095"/>
            <a:lumOff val="-65"/>
            <a:alphaOff val="0"/>
          </a:schemeClr>
        </a:solidFill>
        <a:ln w="25400" cap="flat" cmpd="sng" algn="ctr">
          <a:solidFill>
            <a:schemeClr val="accent4">
              <a:hueOff val="-5851464"/>
              <a:satOff val="-16095"/>
              <a:lumOff val="-6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t>PaaS</a:t>
          </a:r>
        </a:p>
      </dsp:txBody>
      <dsp:txXfrm>
        <a:off x="2278559" y="330790"/>
        <a:ext cx="1995824" cy="403200"/>
      </dsp:txXfrm>
    </dsp:sp>
    <dsp:sp modelId="{30546133-ED95-4C7A-9D4C-363C3B53D764}">
      <dsp:nvSpPr>
        <dsp:cNvPr id="0" name=""/>
        <dsp:cNvSpPr/>
      </dsp:nvSpPr>
      <dsp:spPr>
        <a:xfrm>
          <a:off x="2278559" y="733990"/>
          <a:ext cx="1995824" cy="2527222"/>
        </a:xfrm>
        <a:prstGeom prst="rect">
          <a:avLst/>
        </a:prstGeom>
        <a:solidFill>
          <a:schemeClr val="accent4">
            <a:tint val="40000"/>
            <a:alpha val="90000"/>
            <a:hueOff val="-6057572"/>
            <a:satOff val="-14836"/>
            <a:lumOff val="-648"/>
            <a:alphaOff val="0"/>
          </a:schemeClr>
        </a:solidFill>
        <a:ln w="25400" cap="flat" cmpd="sng" algn="ctr">
          <a:solidFill>
            <a:schemeClr val="accent4">
              <a:tint val="40000"/>
              <a:alpha val="90000"/>
              <a:hueOff val="-6057572"/>
              <a:satOff val="-14836"/>
              <a:lumOff val="-64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1" kern="1200" dirty="0"/>
            <a:t>Platform</a:t>
          </a:r>
        </a:p>
        <a:p>
          <a:pPr marL="114300" lvl="1" indent="-114300" algn="l" defTabSz="622300">
            <a:lnSpc>
              <a:spcPct val="90000"/>
            </a:lnSpc>
            <a:spcBef>
              <a:spcPct val="0"/>
            </a:spcBef>
            <a:spcAft>
              <a:spcPct val="15000"/>
            </a:spcAft>
            <a:buChar char="•"/>
          </a:pPr>
          <a:r>
            <a:rPr lang="en-US" sz="1400" kern="1200" dirty="0"/>
            <a:t>Services that provide on-demand environments for developing, testing, delivering, and managing software applications</a:t>
          </a:r>
        </a:p>
        <a:p>
          <a:pPr marL="114300" lvl="1" indent="-114300" algn="l" defTabSz="622300">
            <a:lnSpc>
              <a:spcPct val="90000"/>
            </a:lnSpc>
            <a:spcBef>
              <a:spcPct val="0"/>
            </a:spcBef>
            <a:spcAft>
              <a:spcPct val="15000"/>
            </a:spcAft>
            <a:buChar char="•"/>
          </a:pPr>
          <a:r>
            <a:rPr lang="en-US" sz="1400" kern="1200" dirty="0"/>
            <a:t>No (less) need to manage underlying infrastructure</a:t>
          </a:r>
        </a:p>
      </dsp:txBody>
      <dsp:txXfrm>
        <a:off x="2278559" y="733990"/>
        <a:ext cx="1995824" cy="2527222"/>
      </dsp:txXfrm>
    </dsp:sp>
    <dsp:sp modelId="{E90341B0-C213-4ADD-81CB-37184CA654F9}">
      <dsp:nvSpPr>
        <dsp:cNvPr id="0" name=""/>
        <dsp:cNvSpPr/>
      </dsp:nvSpPr>
      <dsp:spPr>
        <a:xfrm>
          <a:off x="4553799" y="330790"/>
          <a:ext cx="1995824" cy="403200"/>
        </a:xfrm>
        <a:prstGeom prst="rect">
          <a:avLst/>
        </a:prstGeom>
        <a:solidFill>
          <a:schemeClr val="accent4">
            <a:hueOff val="-11702929"/>
            <a:satOff val="-32190"/>
            <a:lumOff val="-131"/>
            <a:alphaOff val="0"/>
          </a:schemeClr>
        </a:solidFill>
        <a:ln w="25400" cap="flat" cmpd="sng" algn="ctr">
          <a:solidFill>
            <a:schemeClr val="accent4">
              <a:hueOff val="-11702929"/>
              <a:satOff val="-32190"/>
              <a:lumOff val="-13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t>SaaS</a:t>
          </a:r>
        </a:p>
      </dsp:txBody>
      <dsp:txXfrm>
        <a:off x="4553799" y="330790"/>
        <a:ext cx="1995824" cy="403200"/>
      </dsp:txXfrm>
    </dsp:sp>
    <dsp:sp modelId="{4EA6E10D-5137-47EA-9D3A-579A57F8F58C}">
      <dsp:nvSpPr>
        <dsp:cNvPr id="0" name=""/>
        <dsp:cNvSpPr/>
      </dsp:nvSpPr>
      <dsp:spPr>
        <a:xfrm>
          <a:off x="4553799" y="733990"/>
          <a:ext cx="1995824" cy="2527222"/>
        </a:xfrm>
        <a:prstGeom prst="rect">
          <a:avLst/>
        </a:prstGeom>
        <a:solidFill>
          <a:schemeClr val="accent4">
            <a:tint val="40000"/>
            <a:alpha val="90000"/>
            <a:hueOff val="-12115144"/>
            <a:satOff val="-29673"/>
            <a:lumOff val="-1297"/>
            <a:alphaOff val="0"/>
          </a:schemeClr>
        </a:solidFill>
        <a:ln w="25400" cap="flat" cmpd="sng" algn="ctr">
          <a:solidFill>
            <a:schemeClr val="accent4">
              <a:tint val="40000"/>
              <a:alpha val="90000"/>
              <a:hueOff val="-12115144"/>
              <a:satOff val="-29673"/>
              <a:lumOff val="-129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1" kern="1200" dirty="0"/>
            <a:t>Software</a:t>
          </a:r>
        </a:p>
        <a:p>
          <a:pPr marL="114300" lvl="1" indent="-114300" algn="l" defTabSz="622300">
            <a:lnSpc>
              <a:spcPct val="90000"/>
            </a:lnSpc>
            <a:spcBef>
              <a:spcPct val="0"/>
            </a:spcBef>
            <a:spcAft>
              <a:spcPct val="15000"/>
            </a:spcAft>
            <a:buChar char="•"/>
          </a:pPr>
          <a:r>
            <a:rPr lang="en-US" sz="1400" kern="1200" dirty="0"/>
            <a:t>Delivery of software applications over the internet</a:t>
          </a:r>
        </a:p>
        <a:p>
          <a:pPr marL="114300" lvl="1" indent="-114300" algn="l" defTabSz="622300">
            <a:lnSpc>
              <a:spcPct val="90000"/>
            </a:lnSpc>
            <a:spcBef>
              <a:spcPct val="0"/>
            </a:spcBef>
            <a:spcAft>
              <a:spcPct val="15000"/>
            </a:spcAft>
            <a:buChar char="•"/>
          </a:pPr>
          <a:r>
            <a:rPr lang="en-US" sz="1400" kern="1200" dirty="0"/>
            <a:t>Usually as an on-demand/subscription basis</a:t>
          </a:r>
        </a:p>
        <a:p>
          <a:pPr marL="114300" lvl="1" indent="-114300" algn="l" defTabSz="622300">
            <a:lnSpc>
              <a:spcPct val="90000"/>
            </a:lnSpc>
            <a:spcBef>
              <a:spcPct val="0"/>
            </a:spcBef>
            <a:spcAft>
              <a:spcPct val="15000"/>
            </a:spcAft>
            <a:buChar char="•"/>
          </a:pPr>
          <a:r>
            <a:rPr lang="en-US" sz="1400" kern="1200" dirty="0"/>
            <a:t>Cloud provider hosts and manages the software application and underlying infrastructure</a:t>
          </a:r>
        </a:p>
      </dsp:txBody>
      <dsp:txXfrm>
        <a:off x="4553799" y="733990"/>
        <a:ext cx="1995824" cy="2527222"/>
      </dsp:txXfrm>
    </dsp:sp>
    <dsp:sp modelId="{D985F478-3B00-4A77-9257-0B4746481FD9}">
      <dsp:nvSpPr>
        <dsp:cNvPr id="0" name=""/>
        <dsp:cNvSpPr/>
      </dsp:nvSpPr>
      <dsp:spPr>
        <a:xfrm>
          <a:off x="6829039" y="330790"/>
          <a:ext cx="1995824" cy="403200"/>
        </a:xfrm>
        <a:prstGeom prst="rect">
          <a:avLst/>
        </a:prstGeom>
        <a:solidFill>
          <a:schemeClr val="accent4">
            <a:hueOff val="-17554393"/>
            <a:satOff val="-48285"/>
            <a:lumOff val="-196"/>
            <a:alphaOff val="0"/>
          </a:schemeClr>
        </a:solidFill>
        <a:ln w="25400" cap="flat" cmpd="sng" algn="ctr">
          <a:solidFill>
            <a:schemeClr val="accent4">
              <a:hueOff val="-17554393"/>
              <a:satOff val="-48285"/>
              <a:lumOff val="-19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kern="1200" dirty="0"/>
            <a:t>Serverless</a:t>
          </a:r>
        </a:p>
      </dsp:txBody>
      <dsp:txXfrm>
        <a:off x="6829039" y="330790"/>
        <a:ext cx="1995824" cy="403200"/>
      </dsp:txXfrm>
    </dsp:sp>
    <dsp:sp modelId="{24420D1C-1401-4A8F-A891-6F14EA0DDCD8}">
      <dsp:nvSpPr>
        <dsp:cNvPr id="0" name=""/>
        <dsp:cNvSpPr/>
      </dsp:nvSpPr>
      <dsp:spPr>
        <a:xfrm>
          <a:off x="6829039" y="733990"/>
          <a:ext cx="1995824" cy="2527222"/>
        </a:xfrm>
        <a:prstGeom prst="rect">
          <a:avLst/>
        </a:prstGeom>
        <a:solidFill>
          <a:schemeClr val="accent4">
            <a:tint val="40000"/>
            <a:alpha val="90000"/>
            <a:hueOff val="-18172716"/>
            <a:satOff val="-44509"/>
            <a:lumOff val="-1945"/>
            <a:alphaOff val="0"/>
          </a:schemeClr>
        </a:solidFill>
        <a:ln w="25400" cap="flat" cmpd="sng" algn="ctr">
          <a:solidFill>
            <a:schemeClr val="accent4">
              <a:tint val="40000"/>
              <a:alpha val="90000"/>
              <a:hueOff val="-18172716"/>
              <a:satOff val="-44509"/>
              <a:lumOff val="-19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t>Overlaps with PaaS</a:t>
          </a:r>
        </a:p>
        <a:p>
          <a:pPr marL="114300" lvl="1" indent="-114300" algn="l" defTabSz="622300">
            <a:lnSpc>
              <a:spcPct val="90000"/>
            </a:lnSpc>
            <a:spcBef>
              <a:spcPct val="0"/>
            </a:spcBef>
            <a:spcAft>
              <a:spcPct val="15000"/>
            </a:spcAft>
            <a:buChar char="•"/>
          </a:pPr>
          <a:r>
            <a:rPr lang="en-US" sz="1400" kern="1200" dirty="0"/>
            <a:t>Focuses on building app functionality without spending time managing the servers and infrastructures required to do so</a:t>
          </a:r>
        </a:p>
        <a:p>
          <a:pPr marL="114300" lvl="1" indent="-114300" algn="l" defTabSz="622300">
            <a:lnSpc>
              <a:spcPct val="90000"/>
            </a:lnSpc>
            <a:spcBef>
              <a:spcPct val="0"/>
            </a:spcBef>
            <a:spcAft>
              <a:spcPct val="15000"/>
            </a:spcAft>
            <a:buChar char="•"/>
          </a:pPr>
          <a:r>
            <a:rPr lang="en-US" sz="1400" kern="1200" dirty="0"/>
            <a:t>Usually highly-scalable and event-driven</a:t>
          </a:r>
        </a:p>
      </dsp:txBody>
      <dsp:txXfrm>
        <a:off x="6829039" y="733990"/>
        <a:ext cx="1995824" cy="25272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61F4C8-1BF7-4D2D-BA84-BA6ABF860070}">
      <dsp:nvSpPr>
        <dsp:cNvPr id="0" name=""/>
        <dsp:cNvSpPr/>
      </dsp:nvSpPr>
      <dsp:spPr>
        <a:xfrm>
          <a:off x="5818"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AI + Machine Learning</a:t>
          </a:r>
          <a:endParaRPr lang="en-US" sz="1600" kern="1200">
            <a:solidFill>
              <a:schemeClr val="bg1"/>
            </a:solidFill>
          </a:endParaRPr>
        </a:p>
      </dsp:txBody>
      <dsp:txXfrm>
        <a:off x="36464" y="2411523"/>
        <a:ext cx="1163787" cy="985038"/>
      </dsp:txXfrm>
    </dsp:sp>
    <dsp:sp modelId="{865FDEB8-AECD-44A6-AD05-8E8EB7702A8F}">
      <dsp:nvSpPr>
        <dsp:cNvPr id="0" name=""/>
        <dsp:cNvSpPr/>
      </dsp:nvSpPr>
      <dsp:spPr>
        <a:xfrm>
          <a:off x="5818"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Analytics</a:t>
          </a:r>
          <a:endParaRPr lang="en-US" sz="1400" b="0" i="0" kern="1200" dirty="0">
            <a:solidFill>
              <a:schemeClr val="bg1"/>
            </a:solidFill>
          </a:endParaRPr>
        </a:p>
      </dsp:txBody>
      <dsp:txXfrm>
        <a:off x="36464" y="1221789"/>
        <a:ext cx="1163787" cy="985038"/>
      </dsp:txXfrm>
    </dsp:sp>
    <dsp:sp modelId="{B75D661B-28A7-4599-AE7B-AE687AEE2295}">
      <dsp:nvSpPr>
        <dsp:cNvPr id="0" name=""/>
        <dsp:cNvSpPr/>
      </dsp:nvSpPr>
      <dsp:spPr>
        <a:xfrm>
          <a:off x="5818"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Compute</a:t>
          </a:r>
          <a:endParaRPr lang="en-US" sz="1400" b="0" i="0" kern="1200" dirty="0">
            <a:solidFill>
              <a:schemeClr val="bg1"/>
            </a:solidFill>
          </a:endParaRPr>
        </a:p>
      </dsp:txBody>
      <dsp:txXfrm>
        <a:off x="36464" y="32054"/>
        <a:ext cx="1163787" cy="985038"/>
      </dsp:txXfrm>
    </dsp:sp>
    <dsp:sp modelId="{884F8AB5-ED35-4522-86C9-0E09A43FA1C1}">
      <dsp:nvSpPr>
        <dsp:cNvPr id="0" name=""/>
        <dsp:cNvSpPr/>
      </dsp:nvSpPr>
      <dsp:spPr>
        <a:xfrm>
          <a:off x="1436711"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Containers</a:t>
          </a:r>
          <a:endParaRPr lang="en-US" sz="1600" b="0" i="0" kern="1200" dirty="0">
            <a:solidFill>
              <a:schemeClr val="bg1"/>
            </a:solidFill>
          </a:endParaRPr>
        </a:p>
      </dsp:txBody>
      <dsp:txXfrm>
        <a:off x="1467357" y="2411523"/>
        <a:ext cx="1163787" cy="985038"/>
      </dsp:txXfrm>
    </dsp:sp>
    <dsp:sp modelId="{52DC21FF-A573-4B02-9122-70A1E6869621}">
      <dsp:nvSpPr>
        <dsp:cNvPr id="0" name=""/>
        <dsp:cNvSpPr/>
      </dsp:nvSpPr>
      <dsp:spPr>
        <a:xfrm>
          <a:off x="1436711"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Databases</a:t>
          </a:r>
          <a:endParaRPr lang="en-US" sz="1400" b="0" i="0" kern="1200" dirty="0">
            <a:solidFill>
              <a:schemeClr val="bg1"/>
            </a:solidFill>
          </a:endParaRPr>
        </a:p>
      </dsp:txBody>
      <dsp:txXfrm>
        <a:off x="1467357" y="1221789"/>
        <a:ext cx="1163787" cy="985038"/>
      </dsp:txXfrm>
    </dsp:sp>
    <dsp:sp modelId="{E1618778-EFB8-4C0E-B9DA-00666A13F456}">
      <dsp:nvSpPr>
        <dsp:cNvPr id="0" name=""/>
        <dsp:cNvSpPr/>
      </dsp:nvSpPr>
      <dsp:spPr>
        <a:xfrm>
          <a:off x="1436711"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Developer Tools</a:t>
          </a:r>
          <a:endParaRPr lang="en-US" sz="1400" b="0" i="0" kern="1200" dirty="0">
            <a:solidFill>
              <a:schemeClr val="bg1"/>
            </a:solidFill>
          </a:endParaRPr>
        </a:p>
      </dsp:txBody>
      <dsp:txXfrm>
        <a:off x="1467357" y="32054"/>
        <a:ext cx="1163787" cy="985038"/>
      </dsp:txXfrm>
    </dsp:sp>
    <dsp:sp modelId="{0222223D-5C8E-4B95-8549-F183CBA3D35F}">
      <dsp:nvSpPr>
        <dsp:cNvPr id="0" name=""/>
        <dsp:cNvSpPr/>
      </dsp:nvSpPr>
      <dsp:spPr>
        <a:xfrm>
          <a:off x="2867604"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DevOps</a:t>
          </a:r>
          <a:endParaRPr lang="en-US" sz="1600" b="0" i="0" kern="1200" dirty="0">
            <a:solidFill>
              <a:schemeClr val="bg1"/>
            </a:solidFill>
          </a:endParaRPr>
        </a:p>
      </dsp:txBody>
      <dsp:txXfrm>
        <a:off x="2898250" y="2411523"/>
        <a:ext cx="1163787" cy="985038"/>
      </dsp:txXfrm>
    </dsp:sp>
    <dsp:sp modelId="{F4D14C36-0BA4-4325-9BB5-EEBB0B855C08}">
      <dsp:nvSpPr>
        <dsp:cNvPr id="0" name=""/>
        <dsp:cNvSpPr/>
      </dsp:nvSpPr>
      <dsp:spPr>
        <a:xfrm>
          <a:off x="2867604"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Identity</a:t>
          </a:r>
          <a:endParaRPr lang="en-US" sz="1400" b="0" i="0" kern="1200" dirty="0">
            <a:solidFill>
              <a:schemeClr val="bg1"/>
            </a:solidFill>
          </a:endParaRPr>
        </a:p>
      </dsp:txBody>
      <dsp:txXfrm>
        <a:off x="2898250" y="1221789"/>
        <a:ext cx="1163787" cy="985038"/>
      </dsp:txXfrm>
    </dsp:sp>
    <dsp:sp modelId="{77B48B90-3327-481E-9B1F-D4B234F1F4FF}">
      <dsp:nvSpPr>
        <dsp:cNvPr id="0" name=""/>
        <dsp:cNvSpPr/>
      </dsp:nvSpPr>
      <dsp:spPr>
        <a:xfrm>
          <a:off x="2867604"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Integration</a:t>
          </a:r>
          <a:endParaRPr lang="en-US" sz="1400" b="0" i="0" kern="1200" dirty="0">
            <a:solidFill>
              <a:schemeClr val="bg1"/>
            </a:solidFill>
          </a:endParaRPr>
        </a:p>
      </dsp:txBody>
      <dsp:txXfrm>
        <a:off x="2898250" y="32054"/>
        <a:ext cx="1163787" cy="985038"/>
      </dsp:txXfrm>
    </dsp:sp>
    <dsp:sp modelId="{F86678B1-D65F-465B-958A-C2E6C2D9F235}">
      <dsp:nvSpPr>
        <dsp:cNvPr id="0" name=""/>
        <dsp:cNvSpPr/>
      </dsp:nvSpPr>
      <dsp:spPr>
        <a:xfrm>
          <a:off x="4298497"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Internet of Things</a:t>
          </a:r>
          <a:endParaRPr lang="en-US" sz="1600" b="0" i="0" kern="1200" dirty="0">
            <a:solidFill>
              <a:schemeClr val="bg1"/>
            </a:solidFill>
          </a:endParaRPr>
        </a:p>
      </dsp:txBody>
      <dsp:txXfrm>
        <a:off x="4329143" y="2411523"/>
        <a:ext cx="1163787" cy="985038"/>
      </dsp:txXfrm>
    </dsp:sp>
    <dsp:sp modelId="{7B379A96-B14A-4B9E-BAD3-D3FA602D8E7D}">
      <dsp:nvSpPr>
        <dsp:cNvPr id="0" name=""/>
        <dsp:cNvSpPr/>
      </dsp:nvSpPr>
      <dsp:spPr>
        <a:xfrm>
          <a:off x="4298497"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Management and Governance</a:t>
          </a:r>
          <a:endParaRPr lang="en-US" sz="1400" b="0" i="0" kern="1200" dirty="0">
            <a:solidFill>
              <a:schemeClr val="bg1"/>
            </a:solidFill>
          </a:endParaRPr>
        </a:p>
      </dsp:txBody>
      <dsp:txXfrm>
        <a:off x="4329143" y="1221789"/>
        <a:ext cx="1163787" cy="985038"/>
      </dsp:txXfrm>
    </dsp:sp>
    <dsp:sp modelId="{72676A02-BFEB-4E61-BF45-71F3EFFBC022}">
      <dsp:nvSpPr>
        <dsp:cNvPr id="0" name=""/>
        <dsp:cNvSpPr/>
      </dsp:nvSpPr>
      <dsp:spPr>
        <a:xfrm>
          <a:off x="4298497"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Media</a:t>
          </a:r>
          <a:endParaRPr lang="en-US" sz="1400" b="0" i="0" kern="1200" dirty="0">
            <a:solidFill>
              <a:schemeClr val="bg1"/>
            </a:solidFill>
          </a:endParaRPr>
        </a:p>
      </dsp:txBody>
      <dsp:txXfrm>
        <a:off x="4329143" y="32054"/>
        <a:ext cx="1163787" cy="985038"/>
      </dsp:txXfrm>
    </dsp:sp>
    <dsp:sp modelId="{EDD844A9-57F2-4A9A-A4FC-7A0160E98A31}">
      <dsp:nvSpPr>
        <dsp:cNvPr id="0" name=""/>
        <dsp:cNvSpPr/>
      </dsp:nvSpPr>
      <dsp:spPr>
        <a:xfrm>
          <a:off x="5729390"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Migration</a:t>
          </a:r>
          <a:endParaRPr lang="en-US" sz="1600" b="0" i="0" kern="1200">
            <a:solidFill>
              <a:schemeClr val="bg1"/>
            </a:solidFill>
          </a:endParaRPr>
        </a:p>
      </dsp:txBody>
      <dsp:txXfrm>
        <a:off x="5760036" y="2411523"/>
        <a:ext cx="1163787" cy="985038"/>
      </dsp:txXfrm>
    </dsp:sp>
    <dsp:sp modelId="{B97B53E2-5145-4A18-9017-5322AD464D78}">
      <dsp:nvSpPr>
        <dsp:cNvPr id="0" name=""/>
        <dsp:cNvSpPr/>
      </dsp:nvSpPr>
      <dsp:spPr>
        <a:xfrm>
          <a:off x="5729390"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Mobile</a:t>
          </a:r>
          <a:endParaRPr lang="en-US" sz="1400" b="0" i="0" kern="1200" dirty="0">
            <a:solidFill>
              <a:schemeClr val="bg1"/>
            </a:solidFill>
          </a:endParaRPr>
        </a:p>
      </dsp:txBody>
      <dsp:txXfrm>
        <a:off x="5760036" y="1221789"/>
        <a:ext cx="1163787" cy="985038"/>
      </dsp:txXfrm>
    </dsp:sp>
    <dsp:sp modelId="{2D6EBAC7-3074-46C9-8FBB-CDCF4E871C4D}">
      <dsp:nvSpPr>
        <dsp:cNvPr id="0" name=""/>
        <dsp:cNvSpPr/>
      </dsp:nvSpPr>
      <dsp:spPr>
        <a:xfrm>
          <a:off x="5729390"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Networking</a:t>
          </a:r>
          <a:endParaRPr lang="en-US" sz="1400" b="0" i="0" kern="1200" dirty="0">
            <a:solidFill>
              <a:schemeClr val="bg1"/>
            </a:solidFill>
          </a:endParaRPr>
        </a:p>
      </dsp:txBody>
      <dsp:txXfrm>
        <a:off x="5760036" y="32054"/>
        <a:ext cx="1163787" cy="985038"/>
      </dsp:txXfrm>
    </dsp:sp>
    <dsp:sp modelId="{378AAC85-7AF2-4FA0-A463-9276E1A693E8}">
      <dsp:nvSpPr>
        <dsp:cNvPr id="0" name=""/>
        <dsp:cNvSpPr/>
      </dsp:nvSpPr>
      <dsp:spPr>
        <a:xfrm>
          <a:off x="7160283" y="2380877"/>
          <a:ext cx="1225079" cy="10463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Security</a:t>
          </a:r>
          <a:endParaRPr lang="en-US" sz="1600" b="0" i="0" kern="1200" dirty="0">
            <a:solidFill>
              <a:schemeClr val="bg1"/>
            </a:solidFill>
          </a:endParaRPr>
        </a:p>
      </dsp:txBody>
      <dsp:txXfrm>
        <a:off x="7190929" y="2411523"/>
        <a:ext cx="1163787" cy="985038"/>
      </dsp:txXfrm>
    </dsp:sp>
    <dsp:sp modelId="{3CCFCC31-88F6-46D7-A8C1-A59E1B23D7EF}">
      <dsp:nvSpPr>
        <dsp:cNvPr id="0" name=""/>
        <dsp:cNvSpPr/>
      </dsp:nvSpPr>
      <dsp:spPr>
        <a:xfrm>
          <a:off x="7160283" y="1191143"/>
          <a:ext cx="1225079" cy="104633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Storage</a:t>
          </a:r>
          <a:endParaRPr lang="en-US" sz="1400" b="0" i="0" kern="1200" dirty="0">
            <a:solidFill>
              <a:schemeClr val="bg1"/>
            </a:solidFill>
          </a:endParaRPr>
        </a:p>
      </dsp:txBody>
      <dsp:txXfrm>
        <a:off x="7190929" y="1221789"/>
        <a:ext cx="1163787" cy="985038"/>
      </dsp:txXfrm>
    </dsp:sp>
    <dsp:sp modelId="{4FB436BD-2D04-48A3-9E0E-FCFCA10151B8}">
      <dsp:nvSpPr>
        <dsp:cNvPr id="0" name=""/>
        <dsp:cNvSpPr/>
      </dsp:nvSpPr>
      <dsp:spPr>
        <a:xfrm>
          <a:off x="7160283" y="1408"/>
          <a:ext cx="1225079" cy="104633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Web</a:t>
          </a:r>
          <a:endParaRPr lang="en-US" sz="1400" b="0" i="0" kern="1200" dirty="0">
            <a:solidFill>
              <a:schemeClr val="bg1"/>
            </a:solidFill>
          </a:endParaRPr>
        </a:p>
      </dsp:txBody>
      <dsp:txXfrm>
        <a:off x="7190929" y="32054"/>
        <a:ext cx="1163787" cy="9850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B006B5-68F2-4317-849D-D4F405CBF8C1}">
      <dsp:nvSpPr>
        <dsp:cNvPr id="0" name=""/>
        <dsp:cNvSpPr/>
      </dsp:nvSpPr>
      <dsp:spPr>
        <a:xfrm>
          <a:off x="3113" y="167604"/>
          <a:ext cx="1871984" cy="3744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Hot</a:t>
          </a:r>
        </a:p>
      </dsp:txBody>
      <dsp:txXfrm>
        <a:off x="3113" y="167604"/>
        <a:ext cx="1871984" cy="374400"/>
      </dsp:txXfrm>
    </dsp:sp>
    <dsp:sp modelId="{60212CD3-E609-4593-9BD0-609FEC19E88E}">
      <dsp:nvSpPr>
        <dsp:cNvPr id="0" name=""/>
        <dsp:cNvSpPr/>
      </dsp:nvSpPr>
      <dsp:spPr>
        <a:xfrm>
          <a:off x="3113" y="542004"/>
          <a:ext cx="1871984" cy="3354390"/>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Hot is pretty much the default tier.</a:t>
          </a:r>
        </a:p>
        <a:p>
          <a:pPr marL="114300" lvl="1" indent="-114300" algn="l" defTabSz="577850">
            <a:lnSpc>
              <a:spcPct val="90000"/>
            </a:lnSpc>
            <a:spcBef>
              <a:spcPct val="0"/>
            </a:spcBef>
            <a:spcAft>
              <a:spcPct val="15000"/>
            </a:spcAft>
            <a:buChar char="•"/>
          </a:pPr>
          <a:r>
            <a:rPr lang="en-US" sz="1300" kern="1200" dirty="0"/>
            <a:t>It provides the best performance for retrieving files quickly and often but carries the highest price tag. </a:t>
          </a:r>
        </a:p>
        <a:p>
          <a:pPr marL="114300" lvl="1" indent="-114300" algn="l" defTabSz="577850">
            <a:lnSpc>
              <a:spcPct val="90000"/>
            </a:lnSpc>
            <a:spcBef>
              <a:spcPct val="0"/>
            </a:spcBef>
            <a:spcAft>
              <a:spcPct val="15000"/>
            </a:spcAft>
            <a:buChar char="•"/>
          </a:pPr>
          <a:r>
            <a:rPr lang="en-US" sz="1300" kern="1200" dirty="0"/>
            <a:t>This is used for files that you plan on consistently accessing, reading, or updating.</a:t>
          </a:r>
        </a:p>
      </dsp:txBody>
      <dsp:txXfrm>
        <a:off x="3113" y="542004"/>
        <a:ext cx="1871984" cy="3354390"/>
      </dsp:txXfrm>
    </dsp:sp>
    <dsp:sp modelId="{14B1938B-FA4B-4ADC-9460-5AAE3527A2FB}">
      <dsp:nvSpPr>
        <dsp:cNvPr id="0" name=""/>
        <dsp:cNvSpPr/>
      </dsp:nvSpPr>
      <dsp:spPr>
        <a:xfrm>
          <a:off x="2137176" y="167604"/>
          <a:ext cx="1871984" cy="374400"/>
        </a:xfrm>
        <a:prstGeom prst="rect">
          <a:avLst/>
        </a:prstGeom>
        <a:solidFill>
          <a:schemeClr val="accent2">
            <a:hueOff val="982514"/>
            <a:satOff val="4509"/>
            <a:lumOff val="6471"/>
            <a:alphaOff val="0"/>
          </a:schemeClr>
        </a:solidFill>
        <a:ln w="25400" cap="flat" cmpd="sng" algn="ctr">
          <a:solidFill>
            <a:schemeClr val="accent2">
              <a:hueOff val="982514"/>
              <a:satOff val="4509"/>
              <a:lumOff val="647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Cool</a:t>
          </a:r>
        </a:p>
      </dsp:txBody>
      <dsp:txXfrm>
        <a:off x="2137176" y="167604"/>
        <a:ext cx="1871984" cy="374400"/>
      </dsp:txXfrm>
    </dsp:sp>
    <dsp:sp modelId="{CA71B4F3-6574-48B7-9D46-B1F4881CB876}">
      <dsp:nvSpPr>
        <dsp:cNvPr id="0" name=""/>
        <dsp:cNvSpPr/>
      </dsp:nvSpPr>
      <dsp:spPr>
        <a:xfrm>
          <a:off x="2137176" y="542004"/>
          <a:ext cx="1871984" cy="3354390"/>
        </a:xfrm>
        <a:prstGeom prst="rect">
          <a:avLst/>
        </a:prstGeom>
        <a:solidFill>
          <a:schemeClr val="accent2">
            <a:tint val="40000"/>
            <a:alpha val="90000"/>
            <a:hueOff val="1538005"/>
            <a:satOff val="19337"/>
            <a:lumOff val="2015"/>
            <a:alphaOff val="0"/>
          </a:schemeClr>
        </a:solidFill>
        <a:ln w="25400" cap="flat" cmpd="sng" algn="ctr">
          <a:solidFill>
            <a:schemeClr val="accent2">
              <a:tint val="40000"/>
              <a:alpha val="90000"/>
              <a:hueOff val="1538005"/>
              <a:satOff val="19337"/>
              <a:lumOff val="201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This tier is similar to Hot, though I think it goes underused.</a:t>
          </a:r>
        </a:p>
        <a:p>
          <a:pPr marL="114300" lvl="1" indent="-114300" algn="l" defTabSz="577850">
            <a:lnSpc>
              <a:spcPct val="90000"/>
            </a:lnSpc>
            <a:spcBef>
              <a:spcPct val="0"/>
            </a:spcBef>
            <a:spcAft>
              <a:spcPct val="15000"/>
            </a:spcAft>
            <a:buChar char="•"/>
          </a:pPr>
          <a:r>
            <a:rPr lang="en-US" sz="1300" kern="1200" dirty="0"/>
            <a:t>This tier is better for important files that you might need to access, but only every once in a while. </a:t>
          </a:r>
        </a:p>
        <a:p>
          <a:pPr marL="114300" lvl="1" indent="-114300" algn="l" defTabSz="577850">
            <a:lnSpc>
              <a:spcPct val="90000"/>
            </a:lnSpc>
            <a:spcBef>
              <a:spcPct val="0"/>
            </a:spcBef>
            <a:spcAft>
              <a:spcPct val="15000"/>
            </a:spcAft>
            <a:buChar char="•"/>
          </a:pPr>
          <a:r>
            <a:rPr lang="en-US" sz="1300" kern="1200" dirty="0"/>
            <a:t>It carries the same performance as Hot, but at a lower storage cost (and a higher data access cost). This tier is recommended for files that you may only access every month or so.</a:t>
          </a:r>
        </a:p>
      </dsp:txBody>
      <dsp:txXfrm>
        <a:off x="2137176" y="542004"/>
        <a:ext cx="1871984" cy="3354390"/>
      </dsp:txXfrm>
    </dsp:sp>
    <dsp:sp modelId="{67D761A7-1C63-403A-8185-33839D67AEDF}">
      <dsp:nvSpPr>
        <dsp:cNvPr id="0" name=""/>
        <dsp:cNvSpPr/>
      </dsp:nvSpPr>
      <dsp:spPr>
        <a:xfrm>
          <a:off x="4271238" y="167604"/>
          <a:ext cx="1871984" cy="374400"/>
        </a:xfrm>
        <a:prstGeom prst="rect">
          <a:avLst/>
        </a:prstGeom>
        <a:solidFill>
          <a:schemeClr val="accent2">
            <a:hueOff val="1965028"/>
            <a:satOff val="9017"/>
            <a:lumOff val="12941"/>
            <a:alphaOff val="0"/>
          </a:schemeClr>
        </a:solidFill>
        <a:ln w="25400" cap="flat" cmpd="sng" algn="ctr">
          <a:solidFill>
            <a:schemeClr val="accent2">
              <a:hueOff val="1965028"/>
              <a:satOff val="9017"/>
              <a:lumOff val="1294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Archive</a:t>
          </a:r>
        </a:p>
      </dsp:txBody>
      <dsp:txXfrm>
        <a:off x="4271238" y="167604"/>
        <a:ext cx="1871984" cy="374400"/>
      </dsp:txXfrm>
    </dsp:sp>
    <dsp:sp modelId="{A24110D5-A1E8-47A2-A6B7-12489A506A95}">
      <dsp:nvSpPr>
        <dsp:cNvPr id="0" name=""/>
        <dsp:cNvSpPr/>
      </dsp:nvSpPr>
      <dsp:spPr>
        <a:xfrm>
          <a:off x="4271238" y="542004"/>
          <a:ext cx="1871984" cy="3354390"/>
        </a:xfrm>
        <a:prstGeom prst="rect">
          <a:avLst/>
        </a:prstGeom>
        <a:solidFill>
          <a:schemeClr val="accent2">
            <a:tint val="40000"/>
            <a:alpha val="90000"/>
            <a:hueOff val="3076010"/>
            <a:satOff val="38674"/>
            <a:lumOff val="4029"/>
            <a:alphaOff val="0"/>
          </a:schemeClr>
        </a:solidFill>
        <a:ln w="25400" cap="flat" cmpd="sng" algn="ctr">
          <a:solidFill>
            <a:schemeClr val="accent2">
              <a:tint val="40000"/>
              <a:alpha val="90000"/>
              <a:hueOff val="3076010"/>
              <a:satOff val="38674"/>
              <a:lumOff val="402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You can think of this tier as the backup version of the other two.</a:t>
          </a:r>
        </a:p>
        <a:p>
          <a:pPr marL="114300" lvl="1" indent="-114300" algn="l" defTabSz="577850">
            <a:lnSpc>
              <a:spcPct val="90000"/>
            </a:lnSpc>
            <a:spcBef>
              <a:spcPct val="0"/>
            </a:spcBef>
            <a:spcAft>
              <a:spcPct val="15000"/>
            </a:spcAft>
            <a:buChar char="•"/>
          </a:pPr>
          <a:r>
            <a:rPr lang="en-US" sz="1300" kern="1200" dirty="0"/>
            <a:t>This tier has a very low storage costs, but it'll take a few hours to access to the data when you want it.</a:t>
          </a:r>
        </a:p>
        <a:p>
          <a:pPr marL="114300" lvl="1" indent="-114300" algn="l" defTabSz="577850">
            <a:lnSpc>
              <a:spcPct val="90000"/>
            </a:lnSpc>
            <a:spcBef>
              <a:spcPct val="0"/>
            </a:spcBef>
            <a:spcAft>
              <a:spcPct val="15000"/>
            </a:spcAft>
            <a:buChar char="•"/>
          </a:pPr>
          <a:r>
            <a:rPr lang="en-US" sz="1300" kern="1200" dirty="0"/>
            <a:t>Archive is recommended for files you access every 6 months or so.</a:t>
          </a:r>
        </a:p>
      </dsp:txBody>
      <dsp:txXfrm>
        <a:off x="4271238" y="542004"/>
        <a:ext cx="1871984" cy="3354390"/>
      </dsp:txXfrm>
    </dsp:sp>
    <dsp:sp modelId="{A3650B2C-F7E2-4BEB-8075-83BF2DFE7AC8}">
      <dsp:nvSpPr>
        <dsp:cNvPr id="0" name=""/>
        <dsp:cNvSpPr/>
      </dsp:nvSpPr>
      <dsp:spPr>
        <a:xfrm>
          <a:off x="6405301" y="167604"/>
          <a:ext cx="1871984" cy="374400"/>
        </a:xfrm>
        <a:prstGeom prst="rect">
          <a:avLst/>
        </a:prstGeom>
        <a:solidFill>
          <a:schemeClr val="accent5"/>
        </a:solidFill>
        <a:ln w="25400" cap="flat" cmpd="sng" algn="ctr">
          <a:solidFill>
            <a:schemeClr val="accent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Premium</a:t>
          </a:r>
        </a:p>
      </dsp:txBody>
      <dsp:txXfrm>
        <a:off x="6405301" y="167604"/>
        <a:ext cx="1871984" cy="374400"/>
      </dsp:txXfrm>
    </dsp:sp>
    <dsp:sp modelId="{FB3A2DCE-FADF-442C-A180-08EC2130F3AE}">
      <dsp:nvSpPr>
        <dsp:cNvPr id="0" name=""/>
        <dsp:cNvSpPr/>
      </dsp:nvSpPr>
      <dsp:spPr>
        <a:xfrm>
          <a:off x="6405301" y="542004"/>
          <a:ext cx="1871984" cy="3354390"/>
        </a:xfrm>
        <a:prstGeom prst="rect">
          <a:avLst/>
        </a:prstGeom>
        <a:solidFill>
          <a:schemeClr val="accent5">
            <a:lumMod val="40000"/>
            <a:lumOff val="60000"/>
            <a:alpha val="90000"/>
          </a:schemeClr>
        </a:solidFill>
        <a:ln w="25400" cap="flat" cmpd="sng" algn="ctr">
          <a:solidFill>
            <a:schemeClr val="accent5">
              <a:lumMod val="40000"/>
              <a:lumOff val="60000"/>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Premium isn't really a tier but a different type of storage altogether.</a:t>
          </a:r>
        </a:p>
        <a:p>
          <a:pPr marL="114300" lvl="1" indent="-114300" algn="l" defTabSz="577850">
            <a:lnSpc>
              <a:spcPct val="90000"/>
            </a:lnSpc>
            <a:spcBef>
              <a:spcPct val="0"/>
            </a:spcBef>
            <a:spcAft>
              <a:spcPct val="15000"/>
            </a:spcAft>
            <a:buChar char="•"/>
          </a:pPr>
          <a:r>
            <a:rPr lang="en-US" sz="1300" kern="1200" dirty="0"/>
            <a:t>This provides access to block blobs consistently low latency, which is perfect for high frequency data transactions.</a:t>
          </a:r>
        </a:p>
        <a:p>
          <a:pPr marL="114300" lvl="1" indent="-114300" algn="l" defTabSz="577850">
            <a:lnSpc>
              <a:spcPct val="90000"/>
            </a:lnSpc>
            <a:spcBef>
              <a:spcPct val="0"/>
            </a:spcBef>
            <a:spcAft>
              <a:spcPct val="15000"/>
            </a:spcAft>
            <a:buChar char="•"/>
          </a:pPr>
          <a:r>
            <a:rPr lang="en-US" sz="1300" kern="1200" dirty="0"/>
            <a:t>This carries the highest price tag.</a:t>
          </a:r>
        </a:p>
      </dsp:txBody>
      <dsp:txXfrm>
        <a:off x="6405301" y="542004"/>
        <a:ext cx="1871984" cy="335439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D16DDD-0B78-4BA2-A33E-8D39CDA3380E}">
      <dsp:nvSpPr>
        <dsp:cNvPr id="0" name=""/>
        <dsp:cNvSpPr/>
      </dsp:nvSpPr>
      <dsp:spPr>
        <a:xfrm>
          <a:off x="0" y="272859"/>
          <a:ext cx="7846243" cy="1159200"/>
        </a:xfrm>
        <a:prstGeom prst="rect">
          <a:avLst/>
        </a:prstGeom>
        <a:solidFill>
          <a:schemeClr val="lt1">
            <a:alpha val="90000"/>
            <a:hueOff val="0"/>
            <a:satOff val="0"/>
            <a:lumOff val="0"/>
            <a:alphaOff val="0"/>
          </a:schemeClr>
        </a:solid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608956" tIns="166624" rIns="608956" bIns="56896" numCol="1" spcCol="1270" anchor="t" anchorCtr="0">
          <a:noAutofit/>
        </a:bodyPr>
        <a:lstStyle/>
        <a:p>
          <a:pPr marL="57150" lvl="1" indent="-57150" algn="l" defTabSz="355600">
            <a:lnSpc>
              <a:spcPct val="90000"/>
            </a:lnSpc>
            <a:spcBef>
              <a:spcPct val="0"/>
            </a:spcBef>
            <a:spcAft>
              <a:spcPct val="15000"/>
            </a:spcAft>
            <a:buChar char="•"/>
          </a:pPr>
          <a:r>
            <a:rPr lang="en-US" sz="800" b="0" i="0" kern="1200" dirty="0"/>
            <a:t>The bronze layer contains unvalidated data. Data ingested in the bronze layer typically:</a:t>
          </a:r>
          <a:endParaRPr lang="en-US" sz="800" kern="1200" dirty="0"/>
        </a:p>
        <a:p>
          <a:pPr marL="114300" lvl="2" indent="-57150" algn="l" defTabSz="355600">
            <a:lnSpc>
              <a:spcPct val="90000"/>
            </a:lnSpc>
            <a:spcBef>
              <a:spcPct val="0"/>
            </a:spcBef>
            <a:spcAft>
              <a:spcPct val="15000"/>
            </a:spcAft>
            <a:buFont typeface="Arial" panose="020B0604020202020204" pitchFamily="34" charset="0"/>
            <a:buChar char="•"/>
          </a:pPr>
          <a:r>
            <a:rPr lang="en-US" sz="800" b="0" i="0" kern="1200" dirty="0"/>
            <a:t>Maintains the raw state of the data source.</a:t>
          </a:r>
        </a:p>
        <a:p>
          <a:pPr marL="114300" lvl="2" indent="-57150" algn="l" defTabSz="355600">
            <a:lnSpc>
              <a:spcPct val="90000"/>
            </a:lnSpc>
            <a:spcBef>
              <a:spcPct val="0"/>
            </a:spcBef>
            <a:spcAft>
              <a:spcPct val="15000"/>
            </a:spcAft>
            <a:buFont typeface="Arial" panose="020B0604020202020204" pitchFamily="34" charset="0"/>
            <a:buChar char="•"/>
          </a:pPr>
          <a:r>
            <a:rPr lang="en-US" sz="800" b="0" i="0" kern="1200" dirty="0"/>
            <a:t>Is appended incrementally and grows over time.</a:t>
          </a:r>
        </a:p>
        <a:p>
          <a:pPr marL="114300" lvl="2" indent="-57150" algn="l" defTabSz="355600">
            <a:lnSpc>
              <a:spcPct val="90000"/>
            </a:lnSpc>
            <a:spcBef>
              <a:spcPct val="0"/>
            </a:spcBef>
            <a:spcAft>
              <a:spcPct val="15000"/>
            </a:spcAft>
            <a:buFont typeface="Arial" panose="020B0604020202020204" pitchFamily="34" charset="0"/>
            <a:buChar char="•"/>
          </a:pPr>
          <a:r>
            <a:rPr lang="en-US" sz="800" b="0" i="0" kern="1200" dirty="0"/>
            <a:t>Can be any combination of streaming and batch transactions.</a:t>
          </a:r>
        </a:p>
        <a:p>
          <a:pPr marL="57150" lvl="1" indent="-57150" algn="l" defTabSz="355600">
            <a:lnSpc>
              <a:spcPct val="90000"/>
            </a:lnSpc>
            <a:spcBef>
              <a:spcPct val="0"/>
            </a:spcBef>
            <a:spcAft>
              <a:spcPct val="15000"/>
            </a:spcAft>
            <a:buChar char="•"/>
          </a:pPr>
          <a:r>
            <a:rPr lang="en-US" sz="800" b="0" i="0" kern="1200" dirty="0"/>
            <a:t>Retaining the full, unprocessed history of each dataset in an efficient storage format provides the ability to recreate any state of a given data system.</a:t>
          </a:r>
        </a:p>
        <a:p>
          <a:pPr marL="57150" lvl="1" indent="-57150" algn="l" defTabSz="355600">
            <a:lnSpc>
              <a:spcPct val="90000"/>
            </a:lnSpc>
            <a:spcBef>
              <a:spcPct val="0"/>
            </a:spcBef>
            <a:spcAft>
              <a:spcPct val="15000"/>
            </a:spcAft>
            <a:buChar char="•"/>
          </a:pPr>
          <a:r>
            <a:rPr lang="en-US" sz="800" b="0" i="0" kern="1200" dirty="0"/>
            <a:t>Additional metadata (such as source file names or recording the time data was processed) may be added to data on ingest for enhanced discoverability, description of the state of the source dataset, and optimized performance in downstream applications.</a:t>
          </a:r>
        </a:p>
      </dsp:txBody>
      <dsp:txXfrm>
        <a:off x="0" y="272859"/>
        <a:ext cx="7846243" cy="1159200"/>
      </dsp:txXfrm>
    </dsp:sp>
    <dsp:sp modelId="{4B99301A-2B05-4B2A-83B0-3C1191210AB5}">
      <dsp:nvSpPr>
        <dsp:cNvPr id="0" name=""/>
        <dsp:cNvSpPr/>
      </dsp:nvSpPr>
      <dsp:spPr>
        <a:xfrm>
          <a:off x="392312" y="154779"/>
          <a:ext cx="5492370" cy="236160"/>
        </a:xfrm>
        <a:prstGeom prst="roundRect">
          <a:avLst/>
        </a:prstGeom>
        <a:solidFill>
          <a:schemeClr val="accent5">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599" tIns="0" rIns="207599" bIns="0" numCol="1" spcCol="1270" anchor="ctr" anchorCtr="0">
          <a:noAutofit/>
        </a:bodyPr>
        <a:lstStyle/>
        <a:p>
          <a:pPr marL="0" lvl="0" indent="0" algn="l" defTabSz="355600">
            <a:lnSpc>
              <a:spcPct val="90000"/>
            </a:lnSpc>
            <a:spcBef>
              <a:spcPct val="0"/>
            </a:spcBef>
            <a:spcAft>
              <a:spcPct val="35000"/>
            </a:spcAft>
            <a:buNone/>
          </a:pPr>
          <a:r>
            <a:rPr lang="en-US" sz="800" kern="1200" dirty="0"/>
            <a:t>Bronze 🥉 - Ingesting Raw Data</a:t>
          </a:r>
        </a:p>
      </dsp:txBody>
      <dsp:txXfrm>
        <a:off x="403840" y="166307"/>
        <a:ext cx="5469314" cy="213104"/>
      </dsp:txXfrm>
    </dsp:sp>
    <dsp:sp modelId="{85EC99F4-81C8-420C-8965-854EDE9BCF5B}">
      <dsp:nvSpPr>
        <dsp:cNvPr id="0" name=""/>
        <dsp:cNvSpPr/>
      </dsp:nvSpPr>
      <dsp:spPr>
        <a:xfrm>
          <a:off x="0" y="1593339"/>
          <a:ext cx="7846243" cy="793800"/>
        </a:xfrm>
        <a:prstGeom prst="rect">
          <a:avLst/>
        </a:prstGeom>
        <a:solidFill>
          <a:schemeClr val="lt1">
            <a:alpha val="90000"/>
            <a:hueOff val="0"/>
            <a:satOff val="0"/>
            <a:lumOff val="0"/>
            <a:alphaOff val="0"/>
          </a:schemeClr>
        </a:solid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608956" tIns="166624" rIns="608956" bIns="56896" numCol="1" spcCol="1270" anchor="t" anchorCtr="0">
          <a:noAutofit/>
        </a:bodyPr>
        <a:lstStyle/>
        <a:p>
          <a:pPr marL="57150" lvl="1" indent="-57150" algn="l" defTabSz="355600">
            <a:lnSpc>
              <a:spcPct val="90000"/>
            </a:lnSpc>
            <a:spcBef>
              <a:spcPct val="0"/>
            </a:spcBef>
            <a:spcAft>
              <a:spcPct val="15000"/>
            </a:spcAft>
            <a:buChar char="•"/>
          </a:pPr>
          <a:r>
            <a:rPr lang="en-US" sz="800" b="0" i="0" kern="1200" dirty="0"/>
            <a:t>Recall that while the bronze layer contains the entire data history in a nearly raw state, the silver layer represents a validated, enriched version of our data that can be trusted for downstream analytics.</a:t>
          </a:r>
          <a:endParaRPr lang="en-US" sz="800" kern="1200" dirty="0"/>
        </a:p>
        <a:p>
          <a:pPr marL="57150" lvl="1" indent="-57150" algn="l" defTabSz="355600">
            <a:lnSpc>
              <a:spcPct val="90000"/>
            </a:lnSpc>
            <a:spcBef>
              <a:spcPct val="0"/>
            </a:spcBef>
            <a:spcAft>
              <a:spcPct val="15000"/>
            </a:spcAft>
            <a:buChar char="•"/>
          </a:pPr>
          <a:r>
            <a:rPr lang="en-US" sz="800" b="0" i="0" kern="1200"/>
            <a:t>While Databricks believes strongly in the lakehouse vision driven by bronze, silver, and gold tables, simply implementing a silver layer efficiently will immediately unlock many of the potential benefits of the lakehouse.</a:t>
          </a:r>
        </a:p>
        <a:p>
          <a:pPr marL="57150" lvl="1" indent="-57150" algn="l" defTabSz="355600">
            <a:lnSpc>
              <a:spcPct val="90000"/>
            </a:lnSpc>
            <a:spcBef>
              <a:spcPct val="0"/>
            </a:spcBef>
            <a:spcAft>
              <a:spcPct val="15000"/>
            </a:spcAft>
            <a:buChar char="•"/>
          </a:pPr>
          <a:r>
            <a:rPr lang="en-US" sz="800" b="0" i="0" kern="1200"/>
            <a:t>For any data pipeline, the silver layer may contain more than one table.</a:t>
          </a:r>
        </a:p>
      </dsp:txBody>
      <dsp:txXfrm>
        <a:off x="0" y="1593339"/>
        <a:ext cx="7846243" cy="793800"/>
      </dsp:txXfrm>
    </dsp:sp>
    <dsp:sp modelId="{6BDB1BD4-2E9E-42DB-B8CD-44639F070B34}">
      <dsp:nvSpPr>
        <dsp:cNvPr id="0" name=""/>
        <dsp:cNvSpPr/>
      </dsp:nvSpPr>
      <dsp:spPr>
        <a:xfrm>
          <a:off x="392312" y="1475259"/>
          <a:ext cx="5492370" cy="236160"/>
        </a:xfrm>
        <a:prstGeom prst="roundRect">
          <a:avLst/>
        </a:prstGeom>
        <a:solidFill>
          <a:schemeClr val="bg2">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599" tIns="0" rIns="207599" bIns="0" numCol="1" spcCol="1270" anchor="ctr" anchorCtr="0">
          <a:noAutofit/>
        </a:bodyPr>
        <a:lstStyle/>
        <a:p>
          <a:pPr marL="0" lvl="0" indent="0" algn="l" defTabSz="355600">
            <a:lnSpc>
              <a:spcPct val="90000"/>
            </a:lnSpc>
            <a:spcBef>
              <a:spcPct val="0"/>
            </a:spcBef>
            <a:spcAft>
              <a:spcPct val="35000"/>
            </a:spcAft>
            <a:buNone/>
          </a:pPr>
          <a:r>
            <a:rPr lang="en-US" sz="800" kern="1200" dirty="0"/>
            <a:t>Silver 🥈  - Cleanse, Validate, and Deduplicate</a:t>
          </a:r>
        </a:p>
      </dsp:txBody>
      <dsp:txXfrm>
        <a:off x="403840" y="1486787"/>
        <a:ext cx="5469314" cy="213104"/>
      </dsp:txXfrm>
    </dsp:sp>
    <dsp:sp modelId="{A23832E2-1434-446B-8332-F65676A3F9F9}">
      <dsp:nvSpPr>
        <dsp:cNvPr id="0" name=""/>
        <dsp:cNvSpPr/>
      </dsp:nvSpPr>
      <dsp:spPr>
        <a:xfrm>
          <a:off x="0" y="2548420"/>
          <a:ext cx="7846243" cy="1360800"/>
        </a:xfrm>
        <a:prstGeom prst="rect">
          <a:avLst/>
        </a:prstGeom>
        <a:solidFill>
          <a:schemeClr val="lt1">
            <a:alpha val="90000"/>
            <a:hueOff val="0"/>
            <a:satOff val="0"/>
            <a:lumOff val="0"/>
            <a:alphaOff val="0"/>
          </a:schemeClr>
        </a:solid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608956" tIns="166624" rIns="608956" bIns="56896" numCol="1" spcCol="1270" anchor="t" anchorCtr="0">
          <a:noAutofit/>
        </a:bodyPr>
        <a:lstStyle/>
        <a:p>
          <a:pPr marL="57150" lvl="1" indent="-57150" algn="l" defTabSz="355600">
            <a:lnSpc>
              <a:spcPct val="90000"/>
            </a:lnSpc>
            <a:spcBef>
              <a:spcPct val="0"/>
            </a:spcBef>
            <a:spcAft>
              <a:spcPct val="15000"/>
            </a:spcAft>
            <a:buChar char="•"/>
          </a:pPr>
          <a:r>
            <a:rPr lang="en-US" sz="800" b="0" i="0" kern="1200" dirty="0"/>
            <a:t>This gold data is often highly refined and aggregated, containing data that powers analytics, machine learning, and production applications. While all tables in the </a:t>
          </a:r>
          <a:r>
            <a:rPr lang="en-US" sz="800" b="0" i="0" kern="1200" dirty="0" err="1"/>
            <a:t>lakehouse</a:t>
          </a:r>
          <a:r>
            <a:rPr lang="en-US" sz="800" b="0" i="0" kern="1200" dirty="0"/>
            <a:t> should serve an important purpose, gold tables represent data that has been transformed into knowledge, rather than just information.</a:t>
          </a:r>
          <a:endParaRPr lang="en-US" sz="800" kern="1200" dirty="0"/>
        </a:p>
        <a:p>
          <a:pPr marL="57150" lvl="1" indent="-57150" algn="l" defTabSz="355600">
            <a:lnSpc>
              <a:spcPct val="90000"/>
            </a:lnSpc>
            <a:spcBef>
              <a:spcPct val="0"/>
            </a:spcBef>
            <a:spcAft>
              <a:spcPct val="15000"/>
            </a:spcAft>
            <a:buChar char="•"/>
          </a:pPr>
          <a:r>
            <a:rPr lang="en-US" sz="800" b="0" i="0" kern="1200"/>
            <a:t>Analysts largely rely on gold tables for their core responsibilities, and data shared with a customer would rarely be stored outside this level.</a:t>
          </a:r>
        </a:p>
        <a:p>
          <a:pPr marL="57150" lvl="1" indent="-57150" algn="l" defTabSz="355600">
            <a:lnSpc>
              <a:spcPct val="90000"/>
            </a:lnSpc>
            <a:spcBef>
              <a:spcPct val="0"/>
            </a:spcBef>
            <a:spcAft>
              <a:spcPct val="15000"/>
            </a:spcAft>
            <a:buChar char="•"/>
          </a:pPr>
          <a:r>
            <a:rPr lang="en-US" sz="800" b="0" i="0" kern="1200"/>
            <a:t>Updates to these tables are completed as part of regularly scheduled production workloads, which helps control costs and allows service level agreements (SLAs) for data freshness to be established.</a:t>
          </a:r>
        </a:p>
        <a:p>
          <a:pPr marL="57150" lvl="1" indent="-57150" algn="l" defTabSz="355600">
            <a:lnSpc>
              <a:spcPct val="90000"/>
            </a:lnSpc>
            <a:spcBef>
              <a:spcPct val="0"/>
            </a:spcBef>
            <a:spcAft>
              <a:spcPct val="15000"/>
            </a:spcAft>
            <a:buChar char="•"/>
          </a:pPr>
          <a:r>
            <a:rPr lang="en-US" sz="800" b="0" i="0" kern="1200"/>
            <a:t>While the lakehouse doesn’t have the same deadlock issues that you may encounter in a enterprise data warehouse, gold tables are often stored in a separate storage container to help avoid cloud limits on data requests.</a:t>
          </a:r>
        </a:p>
        <a:p>
          <a:pPr marL="57150" lvl="1" indent="-57150" algn="l" defTabSz="355600">
            <a:lnSpc>
              <a:spcPct val="90000"/>
            </a:lnSpc>
            <a:spcBef>
              <a:spcPct val="0"/>
            </a:spcBef>
            <a:spcAft>
              <a:spcPct val="15000"/>
            </a:spcAft>
            <a:buChar char="•"/>
          </a:pPr>
          <a:r>
            <a:rPr lang="en-US" sz="800" b="0" i="0" kern="1200" dirty="0"/>
            <a:t>In general, because aggregations, joins, and filtering are handled before data is written to the gold layer, users should see low latency query performance on data in gold tables.</a:t>
          </a:r>
        </a:p>
      </dsp:txBody>
      <dsp:txXfrm>
        <a:off x="0" y="2548420"/>
        <a:ext cx="7846243" cy="1360800"/>
      </dsp:txXfrm>
    </dsp:sp>
    <dsp:sp modelId="{584154B8-D4EE-4C1E-9DEB-F5DECE6ACBF4}">
      <dsp:nvSpPr>
        <dsp:cNvPr id="0" name=""/>
        <dsp:cNvSpPr/>
      </dsp:nvSpPr>
      <dsp:spPr>
        <a:xfrm>
          <a:off x="392312" y="2430340"/>
          <a:ext cx="5492370" cy="236160"/>
        </a:xfrm>
        <a:prstGeom prst="roundRect">
          <a:avLst/>
        </a:prstGeom>
        <a:solidFill>
          <a:schemeClr val="accent5"/>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599" tIns="0" rIns="207599" bIns="0" numCol="1" spcCol="1270" anchor="ctr" anchorCtr="0">
          <a:noAutofit/>
        </a:bodyPr>
        <a:lstStyle/>
        <a:p>
          <a:pPr marL="0" lvl="0" indent="0" algn="l" defTabSz="355600">
            <a:lnSpc>
              <a:spcPct val="90000"/>
            </a:lnSpc>
            <a:spcBef>
              <a:spcPct val="0"/>
            </a:spcBef>
            <a:spcAft>
              <a:spcPct val="35000"/>
            </a:spcAft>
            <a:buNone/>
          </a:pPr>
          <a:r>
            <a:rPr lang="en-US" sz="800" kern="1200" dirty="0"/>
            <a:t>Gold 🥇 - Curate to Power Analytics</a:t>
          </a:r>
        </a:p>
      </dsp:txBody>
      <dsp:txXfrm>
        <a:off x="403840" y="2441868"/>
        <a:ext cx="5469314" cy="2131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D8B16D-A2D1-4928-9668-9F8AD0A31775}">
      <dsp:nvSpPr>
        <dsp:cNvPr id="0" name=""/>
        <dsp:cNvSpPr/>
      </dsp:nvSpPr>
      <dsp:spPr>
        <a:xfrm>
          <a:off x="2689" y="47914"/>
          <a:ext cx="2622079" cy="345600"/>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kern="1200" dirty="0"/>
            <a:t>Serverless SQL Pools</a:t>
          </a:r>
        </a:p>
      </dsp:txBody>
      <dsp:txXfrm>
        <a:off x="2689" y="47914"/>
        <a:ext cx="2622079" cy="345600"/>
      </dsp:txXfrm>
    </dsp:sp>
    <dsp:sp modelId="{9553B6F7-226E-4662-91C3-7590D8E0CE18}">
      <dsp:nvSpPr>
        <dsp:cNvPr id="0" name=""/>
        <dsp:cNvSpPr/>
      </dsp:nvSpPr>
      <dsp:spPr>
        <a:xfrm>
          <a:off x="2689" y="393514"/>
          <a:ext cx="2622079" cy="3999121"/>
        </a:xfrm>
        <a:prstGeom prst="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kern="1200" dirty="0"/>
            <a:t>The first and, in my opinion, most flexible pool type is the Serverless SQL Pool.</a:t>
          </a:r>
        </a:p>
        <a:p>
          <a:pPr marL="114300" lvl="1" indent="-114300" algn="l" defTabSz="533400">
            <a:lnSpc>
              <a:spcPct val="90000"/>
            </a:lnSpc>
            <a:spcBef>
              <a:spcPct val="0"/>
            </a:spcBef>
            <a:spcAft>
              <a:spcPct val="15000"/>
            </a:spcAft>
            <a:buChar char="•"/>
          </a:pPr>
          <a:r>
            <a:rPr lang="en-US" sz="1200" kern="1200" dirty="0"/>
            <a:t>This pool type allows you to use SQL without having to reserve a certain capacity of compute. </a:t>
          </a:r>
        </a:p>
        <a:p>
          <a:pPr marL="114300" lvl="1" indent="-114300" algn="l" defTabSz="533400">
            <a:lnSpc>
              <a:spcPct val="90000"/>
            </a:lnSpc>
            <a:spcBef>
              <a:spcPct val="0"/>
            </a:spcBef>
            <a:spcAft>
              <a:spcPct val="15000"/>
            </a:spcAft>
            <a:buChar char="•"/>
          </a:pPr>
          <a:r>
            <a:rPr lang="en-US" sz="1200" kern="1200" dirty="0"/>
            <a:t>You're charged based on how much data the pool processes rather than the number of physical nodes that are used.</a:t>
          </a:r>
        </a:p>
        <a:p>
          <a:pPr marL="114300" lvl="1" indent="-114300" algn="l" defTabSz="533400">
            <a:lnSpc>
              <a:spcPct val="90000"/>
            </a:lnSpc>
            <a:spcBef>
              <a:spcPct val="0"/>
            </a:spcBef>
            <a:spcAft>
              <a:spcPct val="15000"/>
            </a:spcAft>
            <a:buChar char="•"/>
          </a:pPr>
          <a:r>
            <a:rPr lang="en-US" sz="1200" kern="1200" dirty="0"/>
            <a:t>I would recommend this pool type for ad hoc querying of data, especially if you want to simply read and query data from your data lake.</a:t>
          </a:r>
        </a:p>
      </dsp:txBody>
      <dsp:txXfrm>
        <a:off x="2689" y="393514"/>
        <a:ext cx="2622079" cy="3999121"/>
      </dsp:txXfrm>
    </dsp:sp>
    <dsp:sp modelId="{63D06AB5-8830-4F7F-9A6E-C4329B1D62D1}">
      <dsp:nvSpPr>
        <dsp:cNvPr id="0" name=""/>
        <dsp:cNvSpPr/>
      </dsp:nvSpPr>
      <dsp:spPr>
        <a:xfrm>
          <a:off x="2991860" y="47914"/>
          <a:ext cx="2622079" cy="345600"/>
        </a:xfrm>
        <a:prstGeom prst="rect">
          <a:avLst/>
        </a:prstGeom>
        <a:solidFill>
          <a:schemeClr val="accent3">
            <a:hueOff val="4153731"/>
            <a:satOff val="-12844"/>
            <a:lumOff val="5883"/>
            <a:alphaOff val="0"/>
          </a:schemeClr>
        </a:solidFill>
        <a:ln w="25400" cap="flat" cmpd="sng" algn="ctr">
          <a:solidFill>
            <a:schemeClr val="accent3">
              <a:hueOff val="4153731"/>
              <a:satOff val="-12844"/>
              <a:lumOff val="588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kern="1200" dirty="0"/>
            <a:t>Dedicated SQL Pools</a:t>
          </a:r>
        </a:p>
      </dsp:txBody>
      <dsp:txXfrm>
        <a:off x="2991860" y="47914"/>
        <a:ext cx="2622079" cy="345600"/>
      </dsp:txXfrm>
    </dsp:sp>
    <dsp:sp modelId="{7E7D88DA-567E-4203-9D4B-61B5C42A1312}">
      <dsp:nvSpPr>
        <dsp:cNvPr id="0" name=""/>
        <dsp:cNvSpPr/>
      </dsp:nvSpPr>
      <dsp:spPr>
        <a:xfrm>
          <a:off x="2991860" y="393514"/>
          <a:ext cx="2622079" cy="3999121"/>
        </a:xfrm>
        <a:prstGeom prst="rect">
          <a:avLst/>
        </a:prstGeom>
        <a:solidFill>
          <a:schemeClr val="accent3">
            <a:tint val="40000"/>
            <a:alpha val="90000"/>
            <a:hueOff val="3975258"/>
            <a:satOff val="-3429"/>
            <a:lumOff val="130"/>
            <a:alphaOff val="0"/>
          </a:schemeClr>
        </a:solidFill>
        <a:ln w="25400" cap="flat" cmpd="sng" algn="ctr">
          <a:solidFill>
            <a:schemeClr val="accent3">
              <a:tint val="40000"/>
              <a:alpha val="90000"/>
              <a:hueOff val="3975258"/>
              <a:satOff val="-3429"/>
              <a:lumOff val="1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kern="1200" dirty="0"/>
            <a:t>In contrast to Serverless SQL Pools, Dedicated SQL Pools are provisioned at a specific size, and you pay for them while they are turned on, no matter how much data is being processed.</a:t>
          </a:r>
        </a:p>
        <a:p>
          <a:pPr marL="114300" lvl="1" indent="-114300" algn="l" defTabSz="533400">
            <a:lnSpc>
              <a:spcPct val="90000"/>
            </a:lnSpc>
            <a:spcBef>
              <a:spcPct val="0"/>
            </a:spcBef>
            <a:spcAft>
              <a:spcPct val="15000"/>
            </a:spcAft>
            <a:buChar char="•"/>
          </a:pPr>
          <a:r>
            <a:rPr lang="en-US" sz="1200" kern="1200" dirty="0"/>
            <a:t>This type of pool is ideal for larger, complex data querying or otherwise planned tasks.</a:t>
          </a:r>
        </a:p>
        <a:p>
          <a:pPr marL="228600" lvl="2" indent="-114300" algn="l" defTabSz="533400">
            <a:lnSpc>
              <a:spcPct val="90000"/>
            </a:lnSpc>
            <a:spcBef>
              <a:spcPct val="0"/>
            </a:spcBef>
            <a:spcAft>
              <a:spcPct val="15000"/>
            </a:spcAft>
            <a:buChar char="•"/>
          </a:pPr>
          <a:r>
            <a:rPr lang="en-US" sz="1200" kern="1200" dirty="0"/>
            <a:t>Why? Because you can turn Dedicated Pools off and avoid charges after you're done. With Dedicated Pools, you pick a specified performance level, which is measured in obscure units called “Data Warehouse Units" or DWUs.</a:t>
          </a:r>
        </a:p>
        <a:p>
          <a:pPr marL="228600" lvl="2" indent="-114300" algn="l" defTabSz="533400">
            <a:lnSpc>
              <a:spcPct val="90000"/>
            </a:lnSpc>
            <a:spcBef>
              <a:spcPct val="0"/>
            </a:spcBef>
            <a:spcAft>
              <a:spcPct val="15000"/>
            </a:spcAft>
            <a:buChar char="•"/>
          </a:pPr>
          <a:r>
            <a:rPr lang="en-US" sz="1200" kern="1200" dirty="0"/>
            <a:t>The more DWUs, the more CPU cores, memory, and data I/O are available to be utilized.</a:t>
          </a:r>
        </a:p>
      </dsp:txBody>
      <dsp:txXfrm>
        <a:off x="2991860" y="393514"/>
        <a:ext cx="2622079" cy="3999121"/>
      </dsp:txXfrm>
    </dsp:sp>
    <dsp:sp modelId="{7BA7E177-46C4-4AB4-9A3D-BA2D44A5BF14}">
      <dsp:nvSpPr>
        <dsp:cNvPr id="0" name=""/>
        <dsp:cNvSpPr/>
      </dsp:nvSpPr>
      <dsp:spPr>
        <a:xfrm>
          <a:off x="5981031" y="47914"/>
          <a:ext cx="2622079" cy="345600"/>
        </a:xfrm>
        <a:prstGeom prst="rect">
          <a:avLst/>
        </a:prstGeom>
        <a:solidFill>
          <a:schemeClr val="accent3">
            <a:hueOff val="8307462"/>
            <a:satOff val="-25688"/>
            <a:lumOff val="11765"/>
            <a:alphaOff val="0"/>
          </a:schemeClr>
        </a:solidFill>
        <a:ln w="25400" cap="flat" cmpd="sng" algn="ctr">
          <a:solidFill>
            <a:schemeClr val="accent3">
              <a:hueOff val="8307462"/>
              <a:satOff val="-25688"/>
              <a:lumOff val="1176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kern="1200" dirty="0"/>
            <a:t>Serverless Spark Pools</a:t>
          </a:r>
        </a:p>
      </dsp:txBody>
      <dsp:txXfrm>
        <a:off x="5981031" y="47914"/>
        <a:ext cx="2622079" cy="345600"/>
      </dsp:txXfrm>
    </dsp:sp>
    <dsp:sp modelId="{F636BF26-F30F-4A16-80D0-00850BE4B596}">
      <dsp:nvSpPr>
        <dsp:cNvPr id="0" name=""/>
        <dsp:cNvSpPr/>
      </dsp:nvSpPr>
      <dsp:spPr>
        <a:xfrm>
          <a:off x="5981031" y="393514"/>
          <a:ext cx="2622079" cy="3999121"/>
        </a:xfrm>
        <a:prstGeom prst="rect">
          <a:avLst/>
        </a:prstGeom>
        <a:solidFill>
          <a:schemeClr val="accent3">
            <a:tint val="40000"/>
            <a:alpha val="90000"/>
            <a:hueOff val="7950516"/>
            <a:satOff val="-6858"/>
            <a:lumOff val="260"/>
            <a:alphaOff val="0"/>
          </a:schemeClr>
        </a:solidFill>
        <a:ln w="25400" cap="flat" cmpd="sng" algn="ctr">
          <a:solidFill>
            <a:schemeClr val="accent3">
              <a:tint val="40000"/>
              <a:alpha val="90000"/>
              <a:hueOff val="7950516"/>
              <a:satOff val="-6858"/>
              <a:lumOff val="26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kern="1200" dirty="0"/>
            <a:t>The last type of pool is a Serverless Spark Pool, which creates a Spark session in the background.</a:t>
          </a:r>
        </a:p>
        <a:p>
          <a:pPr marL="114300" lvl="1" indent="-114300" algn="l" defTabSz="533400">
            <a:lnSpc>
              <a:spcPct val="90000"/>
            </a:lnSpc>
            <a:spcBef>
              <a:spcPct val="0"/>
            </a:spcBef>
            <a:spcAft>
              <a:spcPct val="15000"/>
            </a:spcAft>
            <a:buChar char="•"/>
          </a:pPr>
          <a:r>
            <a:rPr lang="en-US" sz="1200" kern="1200" dirty="0"/>
            <a:t>This allows users to utilize </a:t>
          </a:r>
          <a:r>
            <a:rPr lang="en-US" sz="1200" kern="1200" dirty="0" err="1"/>
            <a:t>SparkSQL</a:t>
          </a:r>
          <a:r>
            <a:rPr lang="en-US" sz="1200" kern="1200" dirty="0"/>
            <a:t> functionality inside of Synapse. The benefit?</a:t>
          </a:r>
        </a:p>
        <a:p>
          <a:pPr marL="228600" lvl="2" indent="-114300" algn="l" defTabSz="533400">
            <a:lnSpc>
              <a:spcPct val="90000"/>
            </a:lnSpc>
            <a:spcBef>
              <a:spcPct val="0"/>
            </a:spcBef>
            <a:spcAft>
              <a:spcPct val="15000"/>
            </a:spcAft>
            <a:buChar char="•"/>
          </a:pPr>
          <a:r>
            <a:rPr lang="en-US" sz="1200" kern="1200" dirty="0"/>
            <a:t>Highly distributed and scalable processing of data in a Spark cluster, which can speed up some complex data transformation tasks that might otherwise take longer in traditional SQL.</a:t>
          </a:r>
        </a:p>
        <a:p>
          <a:pPr marL="114300" lvl="1" indent="-114300" algn="l" defTabSz="533400">
            <a:lnSpc>
              <a:spcPct val="90000"/>
            </a:lnSpc>
            <a:spcBef>
              <a:spcPct val="0"/>
            </a:spcBef>
            <a:spcAft>
              <a:spcPct val="15000"/>
            </a:spcAft>
            <a:buChar char="•"/>
          </a:pPr>
          <a:r>
            <a:rPr lang="en-US" sz="1200" kern="1200" dirty="0"/>
            <a:t>This pool type is similar to the Serverless SQL Pool in that you are charged based on the amount of data that's processed.</a:t>
          </a:r>
        </a:p>
        <a:p>
          <a:pPr marL="228600" lvl="2" indent="-114300" algn="l" defTabSz="533400">
            <a:lnSpc>
              <a:spcPct val="90000"/>
            </a:lnSpc>
            <a:spcBef>
              <a:spcPct val="0"/>
            </a:spcBef>
            <a:spcAft>
              <a:spcPct val="15000"/>
            </a:spcAft>
            <a:buChar char="•"/>
          </a:pPr>
          <a:r>
            <a:rPr lang="en-US" sz="1200" kern="1200" dirty="0"/>
            <a:t>This also allows you to install Spark libraries on the pool, which is perfect if you have packages that make certain data processing tasks easier. </a:t>
          </a:r>
        </a:p>
      </dsp:txBody>
      <dsp:txXfrm>
        <a:off x="5981031" y="393514"/>
        <a:ext cx="2622079" cy="399912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svg>
</file>

<file path=ppt/media/image45.pn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png>
</file>

<file path=ppt/media/image54.png>
</file>

<file path=ppt/media/image55.jpeg>
</file>

<file path=ppt/media/image56.png>
</file>

<file path=ppt/media/image57.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a3c8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cgroups</a:t>
            </a:r>
            <a:r>
              <a:rPr lang="en-US" dirty="0"/>
              <a:t> – control groups</a:t>
            </a:r>
          </a:p>
          <a:p>
            <a:r>
              <a:rPr lang="en-US" dirty="0" err="1"/>
              <a:t>SELinux</a:t>
            </a:r>
            <a:r>
              <a:rPr lang="en-US" dirty="0"/>
              <a:t> – Security Enhances Linux</a:t>
            </a:r>
          </a:p>
        </p:txBody>
      </p:sp>
    </p:spTree>
    <p:extLst>
      <p:ext uri="{BB962C8B-B14F-4D97-AF65-F5344CB8AC3E}">
        <p14:creationId xmlns:p14="http://schemas.microsoft.com/office/powerpoint/2010/main" val="3977024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555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4729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2592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732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417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3010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r>
              <a:rPr lang="en-US"/>
              <a:t>Click to edit Master subtitle style</a:t>
            </a:r>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r>
              <a:rPr lang="en-US"/>
              <a:t>Click to edit Master title style</a:t>
            </a:r>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pPr lvl="0"/>
            <a:r>
              <a:rPr lang="en-US"/>
              <a:t>Edit Master text styles</a:t>
            </a: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29448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34755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lank with Header">
    <p:spTree>
      <p:nvGrpSpPr>
        <p:cNvPr id="1" name=""/>
        <p:cNvGrpSpPr/>
        <p:nvPr/>
      </p:nvGrpSpPr>
      <p:grpSpPr>
        <a:xfrm>
          <a:off x="0" y="0"/>
          <a:ext cx="0" cy="0"/>
          <a:chOff x="0" y="0"/>
          <a:chExt cx="0" cy="0"/>
        </a:xfrm>
      </p:grpSpPr>
      <p:sp>
        <p:nvSpPr>
          <p:cNvPr id="18" name="Title 1"/>
          <p:cNvSpPr>
            <a:spLocks noGrp="1"/>
          </p:cNvSpPr>
          <p:nvPr>
            <p:ph type="title" hasCustomPrompt="1"/>
          </p:nvPr>
        </p:nvSpPr>
        <p:spPr>
          <a:xfrm>
            <a:off x="254524" y="323412"/>
            <a:ext cx="8625525" cy="687611"/>
          </a:xfrm>
        </p:spPr>
        <p:txBody>
          <a:bodyPr>
            <a:normAutofit/>
          </a:bodyPr>
          <a:lstStyle>
            <a:lvl1pPr algn="ctr">
              <a:defRPr sz="3000" b="1" i="0" baseline="0">
                <a:solidFill>
                  <a:schemeClr val="bg1"/>
                </a:solidFill>
              </a:defRPr>
            </a:lvl1pPr>
          </a:lstStyle>
          <a:p>
            <a:r>
              <a:rPr lang="en-US" dirty="0"/>
              <a:t>SECTION HEADER EXAMPLE</a:t>
            </a:r>
          </a:p>
        </p:txBody>
      </p:sp>
    </p:spTree>
    <p:extLst>
      <p:ext uri="{BB962C8B-B14F-4D97-AF65-F5344CB8AC3E}">
        <p14:creationId xmlns:p14="http://schemas.microsoft.com/office/powerpoint/2010/main" val="210385192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60" r:id="rId4"/>
    <p:sldLayoutId id="2147483661" r:id="rId5"/>
    <p:sldLayoutId id="2147483662" r:id="rId6"/>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hyperlink" Target="https://azure.microsoft.com/en-us/services/" TargetMode="Externa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azure.microsoft.com/en-us/services/storage/?v=18.24" TargetMode="Externa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3" Type="http://schemas.openxmlformats.org/officeDocument/2006/relationships/hyperlink" Target="https://www.databricks.com/glossary/medallion-architecture" TargetMode="External"/><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hyperlink" Target="https://docs.microsoft.com/en-us/azure/sql-database/" TargetMode="External"/><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https://docs.microsoft.com/en-us/azure/sql-data-warehouse/"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hyperlink" Target="https://docs.microsoft.com/en-us/sql/relational-databases/polybase/polybase-versioned-feature-summary?view=sql-server-2017" TargetMode="External"/><Relationship Id="rId2" Type="http://schemas.openxmlformats.org/officeDocument/2006/relationships/hyperlink" Target="https://docs.microsoft.com/en-us/sql/relational-databases/polybase/polybase-guide?view=sql-server-2017" TargetMode="External"/><Relationship Id="rId1" Type="http://schemas.openxmlformats.org/officeDocument/2006/relationships/slideLayout" Target="../slideLayouts/slideLayout3.xml"/><Relationship Id="rId5" Type="http://schemas.openxmlformats.org/officeDocument/2006/relationships/image" Target="../media/image17.sv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docs.microsoft.com/en-us/azure/sql-data-warehouse/sql-data-warehouse-service-capacity-limits" TargetMode="External"/><Relationship Id="rId2" Type="http://schemas.openxmlformats.org/officeDocument/2006/relationships/hyperlink" Target="https://stackify.com/azure-sql-database-vs-warehouse/"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6.xml"/><Relationship Id="rId5" Type="http://schemas.openxmlformats.org/officeDocument/2006/relationships/image" Target="../media/image13.sv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docs.microsoft.com/en-us/azure/data-factory/"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cdc.gov/nchs/nvss/usaleep/usaleep.html" TargetMode="External"/><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ftp.cdc.gov/pub/Health_Statistics/NCHS/Datasets/NVSS/USALEEP/CSV/"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svg"/><Relationship Id="rId3" Type="http://schemas.openxmlformats.org/officeDocument/2006/relationships/image" Target="../media/image7.svg"/><Relationship Id="rId7" Type="http://schemas.openxmlformats.org/officeDocument/2006/relationships/image" Target="../media/image19.svg"/><Relationship Id="rId12" Type="http://schemas.openxmlformats.org/officeDocument/2006/relationships/image" Target="../media/image30.png"/><Relationship Id="rId17" Type="http://schemas.openxmlformats.org/officeDocument/2006/relationships/image" Target="../media/image35.svg"/><Relationship Id="rId2" Type="http://schemas.openxmlformats.org/officeDocument/2006/relationships/image" Target="../media/image6.png"/><Relationship Id="rId16"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9.svg"/><Relationship Id="rId5" Type="http://schemas.openxmlformats.org/officeDocument/2006/relationships/image" Target="../media/image13.svg"/><Relationship Id="rId15" Type="http://schemas.openxmlformats.org/officeDocument/2006/relationships/image" Target="../media/image33.svg"/><Relationship Id="rId10" Type="http://schemas.openxmlformats.org/officeDocument/2006/relationships/image" Target="../media/image28.png"/><Relationship Id="rId4" Type="http://schemas.openxmlformats.org/officeDocument/2006/relationships/image" Target="../media/image12.png"/><Relationship Id="rId9" Type="http://schemas.openxmlformats.org/officeDocument/2006/relationships/image" Target="../media/image27.png"/><Relationship Id="rId14"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svg"/></Relationships>
</file>

<file path=ppt/slides/_rels/slide36.xml.rels><?xml version="1.0" encoding="UTF-8" standalone="yes"?>
<Relationships xmlns="http://schemas.openxmlformats.org/package/2006/relationships"><Relationship Id="rId3" Type="http://schemas.openxmlformats.org/officeDocument/2006/relationships/image" Target="../media/image47.svg"/><Relationship Id="rId7" Type="http://schemas.openxmlformats.org/officeDocument/2006/relationships/image" Target="../media/image51.svg"/><Relationship Id="rId2" Type="http://schemas.openxmlformats.org/officeDocument/2006/relationships/image" Target="../media/image46.png"/><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svg"/><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hyperlink" Target="https://azure.microsoft.com/en-us/resources/videos/azure-kubernetes-service-overview/" TargetMode="External"/><Relationship Id="rId5" Type="http://schemas.openxmlformats.org/officeDocument/2006/relationships/image" Target="../media/image55.jpeg"/><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hyperlink" Target="https://datacenters.microsoft.com/globe/explore/"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zure.microsoft.com/en-us/global-infrastructure/services/?products=all" TargetMode="External"/><Relationship Id="rId2" Type="http://schemas.openxmlformats.org/officeDocument/2006/relationships/hyperlink" Target="https://azure.microsoft.com/en-us/pricing/calculator/"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Intro to Azure and</a:t>
            </a:r>
            <a:br>
              <a:rPr lang="en-US" b="0" dirty="0"/>
            </a:br>
            <a:r>
              <a:rPr lang="en-US" dirty="0"/>
              <a:t>Data Platforms</a:t>
            </a:r>
            <a:endParaRPr dirty="0"/>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DSBA 6190-U90 | Colby T. Ford, Ph.D.</a:t>
            </a:r>
            <a:endParaRPr dirty="0"/>
          </a:p>
        </p:txBody>
      </p:sp>
      <p:pic>
        <p:nvPicPr>
          <p:cNvPr id="5" name="Picture 4" descr="Logo&#10;&#10;Description automatically generated">
            <a:extLst>
              <a:ext uri="{FF2B5EF4-FFF2-40B4-BE49-F238E27FC236}">
                <a16:creationId xmlns:a16="http://schemas.microsoft.com/office/drawing/2014/main" id="{FABC3CBC-55C2-4235-B12F-D7090FFD9A5D}"/>
              </a:ext>
            </a:extLst>
          </p:cNvPr>
          <p:cNvPicPr>
            <a:picLocks noChangeAspect="1"/>
          </p:cNvPicPr>
          <p:nvPr/>
        </p:nvPicPr>
        <p:blipFill>
          <a:blip r:embed="rId3">
            <a:clrChange>
              <a:clrFrom>
                <a:srgbClr val="040707"/>
              </a:clrFrom>
              <a:clrTo>
                <a:srgbClr val="040707">
                  <a:alpha val="0"/>
                </a:srgbClr>
              </a:clrTo>
            </a:clrChange>
          </a:blip>
          <a:stretch>
            <a:fillRect/>
          </a:stretch>
        </p:blipFill>
        <p:spPr>
          <a:xfrm>
            <a:off x="422233" y="2776566"/>
            <a:ext cx="3386755" cy="19050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05FA-563E-43D2-99DD-4348A38013F7}"/>
              </a:ext>
            </a:extLst>
          </p:cNvPr>
          <p:cNvSpPr>
            <a:spLocks noGrp="1"/>
          </p:cNvSpPr>
          <p:nvPr>
            <p:ph type="title"/>
          </p:nvPr>
        </p:nvSpPr>
        <p:spPr/>
        <p:txBody>
          <a:bodyPr/>
          <a:lstStyle/>
          <a:p>
            <a:r>
              <a:rPr lang="en-US" dirty="0"/>
              <a:t>Available Service Categories</a:t>
            </a:r>
          </a:p>
        </p:txBody>
      </p:sp>
      <p:graphicFrame>
        <p:nvGraphicFramePr>
          <p:cNvPr id="5" name="Diagram 4">
            <a:extLst>
              <a:ext uri="{FF2B5EF4-FFF2-40B4-BE49-F238E27FC236}">
                <a16:creationId xmlns:a16="http://schemas.microsoft.com/office/drawing/2014/main" id="{180ED907-1386-423D-A713-E6D768F933ED}"/>
              </a:ext>
            </a:extLst>
          </p:cNvPr>
          <p:cNvGraphicFramePr/>
          <p:nvPr>
            <p:extLst>
              <p:ext uri="{D42A27DB-BD31-4B8C-83A1-F6EECF244321}">
                <p14:modId xmlns:p14="http://schemas.microsoft.com/office/powerpoint/2010/main" val="2579542363"/>
              </p:ext>
            </p:extLst>
          </p:nvPr>
        </p:nvGraphicFramePr>
        <p:xfrm>
          <a:off x="376409" y="1157160"/>
          <a:ext cx="8391181" cy="34286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B95E6344-FF76-494A-98F0-F0D036879948}"/>
              </a:ext>
            </a:extLst>
          </p:cNvPr>
          <p:cNvSpPr/>
          <p:nvPr/>
        </p:nvSpPr>
        <p:spPr>
          <a:xfrm>
            <a:off x="6098211" y="4787602"/>
            <a:ext cx="2744662" cy="253916"/>
          </a:xfrm>
          <a:prstGeom prst="rect">
            <a:avLst/>
          </a:prstGeom>
        </p:spPr>
        <p:txBody>
          <a:bodyPr wrap="none">
            <a:spAutoFit/>
          </a:bodyPr>
          <a:lstStyle/>
          <a:p>
            <a:r>
              <a:rPr lang="en-US" sz="1050" dirty="0">
                <a:hlinkClick r:id="rId7"/>
              </a:rPr>
              <a:t>https://azure.microsoft.com/en-us/services/</a:t>
            </a:r>
            <a:endParaRPr lang="en-US" sz="1050" dirty="0"/>
          </a:p>
        </p:txBody>
      </p:sp>
    </p:spTree>
    <p:extLst>
      <p:ext uri="{BB962C8B-B14F-4D97-AF65-F5344CB8AC3E}">
        <p14:creationId xmlns:p14="http://schemas.microsoft.com/office/powerpoint/2010/main" val="3045898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5" name="Rectangle 4">
            <a:extLst>
              <a:ext uri="{FF2B5EF4-FFF2-40B4-BE49-F238E27FC236}">
                <a16:creationId xmlns:a16="http://schemas.microsoft.com/office/drawing/2014/main" id="{B1D7B9FE-C6FE-4CF5-91AE-09102EE41568}"/>
              </a:ext>
            </a:extLst>
          </p:cNvPr>
          <p:cNvSpPr/>
          <p:nvPr/>
        </p:nvSpPr>
        <p:spPr>
          <a:xfrm>
            <a:off x="0" y="1894901"/>
            <a:ext cx="4572000" cy="134773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3600" b="1" dirty="0">
                <a:latin typeface="Lato"/>
                <a:sym typeface="Lato"/>
              </a:rPr>
              <a:t>Unstructured Data Storage</a:t>
            </a:r>
          </a:p>
        </p:txBody>
      </p:sp>
      <p:sp>
        <p:nvSpPr>
          <p:cNvPr id="79" name="Google Shape;79;p14"/>
          <p:cNvSpPr txBox="1">
            <a:spLocks noGrp="1"/>
          </p:cNvSpPr>
          <p:nvPr>
            <p:ph type="body" idx="2"/>
          </p:nvPr>
        </p:nvSpPr>
        <p:spPr>
          <a:xfrm>
            <a:off x="4939500" y="200722"/>
            <a:ext cx="3837000" cy="4218578"/>
          </a:xfrm>
          <a:prstGeom prst="rect">
            <a:avLst/>
          </a:prstGeom>
        </p:spPr>
        <p:txBody>
          <a:bodyPr spcFirstLastPara="1" wrap="square" lIns="91425" tIns="91425" rIns="91425" bIns="91425" anchor="ctr" anchorCtr="0">
            <a:noAutofit/>
          </a:bodyPr>
          <a:lstStyle/>
          <a:p>
            <a:pPr marL="0" indent="0">
              <a:spcBef>
                <a:spcPts val="1600"/>
              </a:spcBef>
              <a:buNone/>
            </a:pPr>
            <a:r>
              <a:rPr lang="en-US" b="1" dirty="0"/>
              <a:t>Azure Storage</a:t>
            </a:r>
          </a:p>
          <a:p>
            <a:pPr marL="0" indent="0">
              <a:spcBef>
                <a:spcPts val="1600"/>
              </a:spcBef>
              <a:buNone/>
            </a:pPr>
            <a:r>
              <a:rPr lang="en-US" b="1" dirty="0"/>
              <a:t> - Azure Data Lake Gen 2</a:t>
            </a:r>
          </a:p>
        </p:txBody>
      </p:sp>
    </p:spTree>
    <p:extLst>
      <p:ext uri="{BB962C8B-B14F-4D97-AF65-F5344CB8AC3E}">
        <p14:creationId xmlns:p14="http://schemas.microsoft.com/office/powerpoint/2010/main" val="971237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E08A203-A4FC-4B16-A513-5795E72F1ECC}"/>
              </a:ext>
            </a:extLst>
          </p:cNvPr>
          <p:cNvGraphicFramePr>
            <a:graphicFrameLocks noGrp="1"/>
          </p:cNvGraphicFramePr>
          <p:nvPr>
            <p:extLst>
              <p:ext uri="{D42A27DB-BD31-4B8C-83A1-F6EECF244321}">
                <p14:modId xmlns:p14="http://schemas.microsoft.com/office/powerpoint/2010/main" val="163949913"/>
              </p:ext>
            </p:extLst>
          </p:nvPr>
        </p:nvGraphicFramePr>
        <p:xfrm>
          <a:off x="2342091" y="175466"/>
          <a:ext cx="6664911" cy="4792567"/>
        </p:xfrm>
        <a:graphic>
          <a:graphicData uri="http://schemas.openxmlformats.org/drawingml/2006/table">
            <a:tbl>
              <a:tblPr bandCol="1">
                <a:tableStyleId>{073A0DAA-6AF3-43AB-8588-CEC1D06C72B9}</a:tableStyleId>
              </a:tblPr>
              <a:tblGrid>
                <a:gridCol w="2221637">
                  <a:extLst>
                    <a:ext uri="{9D8B030D-6E8A-4147-A177-3AD203B41FA5}">
                      <a16:colId xmlns:a16="http://schemas.microsoft.com/office/drawing/2014/main" val="188896832"/>
                    </a:ext>
                  </a:extLst>
                </a:gridCol>
                <a:gridCol w="2221637">
                  <a:extLst>
                    <a:ext uri="{9D8B030D-6E8A-4147-A177-3AD203B41FA5}">
                      <a16:colId xmlns:a16="http://schemas.microsoft.com/office/drawing/2014/main" val="2035605023"/>
                    </a:ext>
                  </a:extLst>
                </a:gridCol>
                <a:gridCol w="2221637">
                  <a:extLst>
                    <a:ext uri="{9D8B030D-6E8A-4147-A177-3AD203B41FA5}">
                      <a16:colId xmlns:a16="http://schemas.microsoft.com/office/drawing/2014/main" val="2511647210"/>
                    </a:ext>
                  </a:extLst>
                </a:gridCol>
              </a:tblGrid>
              <a:tr h="2303610">
                <a:tc>
                  <a:txBody>
                    <a:bodyPr/>
                    <a:lstStyle/>
                    <a:p>
                      <a:r>
                        <a:rPr lang="en-US" sz="1200" b="1" i="0" u="none" strike="noStrike" cap="none" dirty="0">
                          <a:solidFill>
                            <a:schemeClr val="bg1"/>
                          </a:solidFill>
                          <a:effectLst/>
                          <a:latin typeface="+mn-lt"/>
                          <a:ea typeface="+mn-ea"/>
                          <a:cs typeface="+mn-cs"/>
                          <a:sym typeface="Arial"/>
                        </a:rPr>
                        <a:t>File</a:t>
                      </a:r>
                    </a:p>
                    <a:p>
                      <a:r>
                        <a:rPr lang="en-US" sz="1200" b="0" i="0" u="none" strike="noStrike" cap="none" dirty="0">
                          <a:solidFill>
                            <a:schemeClr val="bg1"/>
                          </a:solidFill>
                          <a:effectLst/>
                          <a:latin typeface="+mn-lt"/>
                          <a:ea typeface="+mn-ea"/>
                          <a:cs typeface="+mn-cs"/>
                          <a:sym typeface="Arial"/>
                        </a:rPr>
                        <a:t>Simple, distributed, cross-platform file system</a:t>
                      </a:r>
                    </a:p>
                    <a:p>
                      <a:pPr marL="285750" indent="-285750">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Lift and shift migration</a:t>
                      </a:r>
                    </a:p>
                    <a:p>
                      <a:pPr marL="285750" indent="-285750">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Simple and inexpensive</a:t>
                      </a:r>
                    </a:p>
                    <a:p>
                      <a:pPr marL="285750" indent="-285750">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Move data to cloud with no coding</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n-US" sz="1200" b="1" i="0" u="none" strike="noStrike" cap="none" dirty="0">
                          <a:solidFill>
                            <a:schemeClr val="bg1"/>
                          </a:solidFill>
                          <a:effectLst/>
                          <a:latin typeface="+mn-lt"/>
                          <a:ea typeface="+mn-ea"/>
                          <a:cs typeface="+mn-cs"/>
                          <a:sym typeface="Arial"/>
                        </a:rPr>
                        <a:t>Disk</a:t>
                      </a:r>
                    </a:p>
                    <a:p>
                      <a:r>
                        <a:rPr lang="en-US" sz="1200" b="0" i="0" u="none" strike="noStrike" cap="none" dirty="0">
                          <a:solidFill>
                            <a:schemeClr val="bg1"/>
                          </a:solidFill>
                          <a:effectLst/>
                          <a:latin typeface="+mn-lt"/>
                          <a:ea typeface="+mn-ea"/>
                          <a:cs typeface="+mn-cs"/>
                          <a:sym typeface="Arial"/>
                        </a:rPr>
                        <a:t>Persistent, high-performance disk storage for every workload</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Low latency, high throughput</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Industry-leading, single-instance service-level agreement</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Enterprise-grade durability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n-US" sz="1200" b="1" i="0" u="none" strike="noStrike" cap="none" dirty="0">
                          <a:solidFill>
                            <a:schemeClr val="accent1"/>
                          </a:solidFill>
                          <a:effectLst/>
                          <a:latin typeface="+mn-lt"/>
                          <a:ea typeface="+mn-ea"/>
                          <a:cs typeface="+mn-cs"/>
                          <a:sym typeface="Arial"/>
                        </a:rPr>
                        <a:t>Blob</a:t>
                      </a:r>
                    </a:p>
                    <a:p>
                      <a:r>
                        <a:rPr lang="en-US" sz="1200" b="0" i="0" u="none" strike="noStrike" cap="none" dirty="0">
                          <a:solidFill>
                            <a:schemeClr val="accent1"/>
                          </a:solidFill>
                          <a:effectLst/>
                          <a:latin typeface="+mn-lt"/>
                          <a:ea typeface="+mn-ea"/>
                          <a:cs typeface="+mn-cs"/>
                          <a:sym typeface="Arial"/>
                        </a:rPr>
                        <a:t>Massively-scalable object storage for unstructured data</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Cost-effective for massive volume</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Tiered storage options</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Single infrastructure with global reach</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39663818"/>
                  </a:ext>
                </a:extLst>
              </a:tr>
              <a:tr h="2488957">
                <a:tc>
                  <a:txBody>
                    <a:bodyPr/>
                    <a:lstStyle/>
                    <a:p>
                      <a:endParaRPr lang="en-US" sz="1200"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n-US" sz="1200" b="1" i="0" u="none" strike="noStrike" cap="none" dirty="0">
                          <a:solidFill>
                            <a:schemeClr val="bg1"/>
                          </a:solidFill>
                          <a:effectLst/>
                          <a:latin typeface="+mn-lt"/>
                          <a:ea typeface="+mn-ea"/>
                          <a:cs typeface="+mn-cs"/>
                          <a:sym typeface="Arial"/>
                        </a:rPr>
                        <a:t>Archive</a:t>
                      </a:r>
                    </a:p>
                    <a:p>
                      <a:r>
                        <a:rPr lang="en-US" sz="1200" b="0" i="0" u="none" strike="noStrike" cap="none" dirty="0">
                          <a:solidFill>
                            <a:schemeClr val="bg1"/>
                          </a:solidFill>
                          <a:effectLst/>
                          <a:latin typeface="+mn-lt"/>
                          <a:ea typeface="+mn-ea"/>
                          <a:cs typeface="+mn-cs"/>
                          <a:sym typeface="Arial"/>
                        </a:rPr>
                        <a:t>Industry leading price point for storing rarely accessed data</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Data automatically encrypted at rest</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Seamless integration with hot and cool storage tiers</a:t>
                      </a:r>
                    </a:p>
                    <a:p>
                      <a:pPr marL="285750" marR="0" indent="-285750" algn="l" rtl="0" eaLnBrk="1" hangingPunct="1">
                        <a:lnSpc>
                          <a:spcPct val="100000"/>
                        </a:lnSpc>
                        <a:spcBef>
                          <a:spcPts val="0"/>
                        </a:spcBef>
                        <a:spcAft>
                          <a:spcPts val="0"/>
                        </a:spcAft>
                        <a:buClr>
                          <a:schemeClr val="bg1"/>
                        </a:buClr>
                        <a:buFont typeface="Arial" panose="020B0604020202020204" pitchFamily="34" charset="0"/>
                        <a:buChar char="•"/>
                      </a:pPr>
                      <a:r>
                        <a:rPr lang="en-US" sz="1200" b="0" i="0" u="none" strike="noStrike" cap="none" dirty="0">
                          <a:solidFill>
                            <a:schemeClr val="bg1"/>
                          </a:solidFill>
                          <a:effectLst/>
                          <a:latin typeface="+mn-lt"/>
                          <a:ea typeface="+mn-ea"/>
                          <a:cs typeface="+mn-cs"/>
                          <a:sym typeface="Arial"/>
                        </a:rPr>
                        <a:t>Supported by leading Data Management partners</a:t>
                      </a:r>
                    </a:p>
                    <a:p>
                      <a:endParaRPr lang="en-US" sz="1200" dirty="0">
                        <a:solidFill>
                          <a:schemeClr val="bg1"/>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n-US" sz="1200" b="1" i="0" u="none" strike="noStrike" cap="none" dirty="0">
                          <a:solidFill>
                            <a:schemeClr val="accent1"/>
                          </a:solidFill>
                          <a:effectLst/>
                          <a:latin typeface="+mn-lt"/>
                          <a:ea typeface="+mn-ea"/>
                          <a:cs typeface="+mn-cs"/>
                          <a:sym typeface="Arial"/>
                        </a:rPr>
                        <a:t>Data Lake Storage</a:t>
                      </a:r>
                    </a:p>
                    <a:p>
                      <a:r>
                        <a:rPr lang="en-US" sz="1200" b="0" i="0" u="none" strike="noStrike" cap="none" dirty="0">
                          <a:solidFill>
                            <a:schemeClr val="accent1"/>
                          </a:solidFill>
                          <a:effectLst/>
                          <a:latin typeface="+mn-lt"/>
                          <a:ea typeface="+mn-ea"/>
                          <a:cs typeface="+mn-cs"/>
                          <a:sym typeface="Arial"/>
                        </a:rPr>
                        <a:t>Secure, massively scalable data lake storage.</a:t>
                      </a:r>
                    </a:p>
                    <a:p>
                      <a:pPr marL="285750" indent="-285750">
                        <a:buClr>
                          <a:schemeClr val="accent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Limitless storage for analytics data</a:t>
                      </a:r>
                    </a:p>
                    <a:p>
                      <a:pPr marL="285750" indent="-285750">
                        <a:buClr>
                          <a:schemeClr val="accent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Optimized for Apache Spark and Hadoop analytics engines</a:t>
                      </a:r>
                    </a:p>
                    <a:p>
                      <a:pPr marL="285750" indent="-285750">
                        <a:buClr>
                          <a:schemeClr val="accent1"/>
                        </a:buClr>
                        <a:buFont typeface="Arial" panose="020B0604020202020204" pitchFamily="34" charset="0"/>
                        <a:buChar char="•"/>
                      </a:pPr>
                      <a:r>
                        <a:rPr lang="en-US" sz="1200" b="0" i="0" u="none" strike="noStrike" cap="none" dirty="0">
                          <a:solidFill>
                            <a:schemeClr val="accent1"/>
                          </a:solidFill>
                          <a:effectLst/>
                          <a:latin typeface="+mn-lt"/>
                          <a:ea typeface="+mn-ea"/>
                          <a:cs typeface="+mn-cs"/>
                          <a:sym typeface="Arial"/>
                        </a:rPr>
                        <a:t>High-performance file system with support for fine-grained access control lists</a:t>
                      </a:r>
                    </a:p>
                    <a:p>
                      <a:endParaRPr lang="en-US" sz="12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732672094"/>
                  </a:ext>
                </a:extLst>
              </a:tr>
            </a:tbl>
          </a:graphicData>
        </a:graphic>
      </p:graphicFrame>
      <p:sp>
        <p:nvSpPr>
          <p:cNvPr id="2" name="Title 1">
            <a:extLst>
              <a:ext uri="{FF2B5EF4-FFF2-40B4-BE49-F238E27FC236}">
                <a16:creationId xmlns:a16="http://schemas.microsoft.com/office/drawing/2014/main" id="{3DF7E619-BAB1-40A9-A19F-55AA926847FA}"/>
              </a:ext>
            </a:extLst>
          </p:cNvPr>
          <p:cNvSpPr>
            <a:spLocks noGrp="1"/>
          </p:cNvSpPr>
          <p:nvPr>
            <p:ph type="title"/>
          </p:nvPr>
        </p:nvSpPr>
        <p:spPr>
          <a:xfrm>
            <a:off x="319500" y="492088"/>
            <a:ext cx="2199690" cy="815248"/>
          </a:xfrm>
        </p:spPr>
        <p:txBody>
          <a:bodyPr/>
          <a:lstStyle/>
          <a:p>
            <a:r>
              <a:rPr lang="en-US" dirty="0"/>
              <a:t>Azure Storage</a:t>
            </a:r>
          </a:p>
        </p:txBody>
      </p:sp>
      <p:sp>
        <p:nvSpPr>
          <p:cNvPr id="3" name="Text Placeholder 2">
            <a:extLst>
              <a:ext uri="{FF2B5EF4-FFF2-40B4-BE49-F238E27FC236}">
                <a16:creationId xmlns:a16="http://schemas.microsoft.com/office/drawing/2014/main" id="{7740202F-75E5-4311-9130-EA25F0A934A8}"/>
              </a:ext>
            </a:extLst>
          </p:cNvPr>
          <p:cNvSpPr>
            <a:spLocks noGrp="1"/>
          </p:cNvSpPr>
          <p:nvPr>
            <p:ph type="body" idx="1"/>
          </p:nvPr>
        </p:nvSpPr>
        <p:spPr>
          <a:xfrm>
            <a:off x="-43231" y="1446881"/>
            <a:ext cx="2348839" cy="2577947"/>
          </a:xfrm>
        </p:spPr>
        <p:txBody>
          <a:bodyPr/>
          <a:lstStyle/>
          <a:p>
            <a:r>
              <a:rPr lang="en-US" dirty="0"/>
              <a:t>Azure Storage provides cloud storage that is highly available, secure, durable, scalable, and redundant. Azure Storage includes Azure Blobs (objects), Azure Data Lake Storage Gen2, Azure Files, Azure Queues, and Azure Tables. </a:t>
            </a:r>
          </a:p>
        </p:txBody>
      </p:sp>
      <p:pic>
        <p:nvPicPr>
          <p:cNvPr id="6" name="Graphic 5">
            <a:extLst>
              <a:ext uri="{FF2B5EF4-FFF2-40B4-BE49-F238E27FC236}">
                <a16:creationId xmlns:a16="http://schemas.microsoft.com/office/drawing/2014/main" id="{4D787765-10E8-4614-A315-58A8E1B59268}"/>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2651693" y="2897435"/>
            <a:ext cx="1575406" cy="1575406"/>
          </a:xfrm>
          <a:prstGeom prst="rect">
            <a:avLst/>
          </a:prstGeom>
        </p:spPr>
      </p:pic>
      <p:sp>
        <p:nvSpPr>
          <p:cNvPr id="7" name="Rectangle 6">
            <a:extLst>
              <a:ext uri="{FF2B5EF4-FFF2-40B4-BE49-F238E27FC236}">
                <a16:creationId xmlns:a16="http://schemas.microsoft.com/office/drawing/2014/main" id="{7428CD22-C3B8-4F1F-AD1B-1A5540A395AD}"/>
              </a:ext>
            </a:extLst>
          </p:cNvPr>
          <p:cNvSpPr/>
          <p:nvPr/>
        </p:nvSpPr>
        <p:spPr>
          <a:xfrm>
            <a:off x="100591" y="4730138"/>
            <a:ext cx="1895415" cy="369332"/>
          </a:xfrm>
          <a:prstGeom prst="rect">
            <a:avLst/>
          </a:prstGeom>
        </p:spPr>
        <p:txBody>
          <a:bodyPr wrap="square">
            <a:spAutoFit/>
          </a:bodyPr>
          <a:lstStyle/>
          <a:p>
            <a:r>
              <a:rPr lang="en-US" sz="900" dirty="0">
                <a:hlinkClick r:id="rId4"/>
              </a:rPr>
              <a:t>https://azure.microsoft.com/en-us/services/storage/?v=18.24</a:t>
            </a:r>
            <a:endParaRPr lang="en-US" sz="900" dirty="0"/>
          </a:p>
        </p:txBody>
      </p:sp>
    </p:spTree>
    <p:extLst>
      <p:ext uri="{BB962C8B-B14F-4D97-AF65-F5344CB8AC3E}">
        <p14:creationId xmlns:p14="http://schemas.microsoft.com/office/powerpoint/2010/main" val="4092976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4166B-4AD1-4AC1-B5C1-2A7201F2428A}"/>
              </a:ext>
            </a:extLst>
          </p:cNvPr>
          <p:cNvSpPr>
            <a:spLocks noGrp="1"/>
          </p:cNvSpPr>
          <p:nvPr>
            <p:ph type="title"/>
          </p:nvPr>
        </p:nvSpPr>
        <p:spPr>
          <a:xfrm>
            <a:off x="1087850" y="59727"/>
            <a:ext cx="2808000" cy="755700"/>
          </a:xfrm>
        </p:spPr>
        <p:txBody>
          <a:bodyPr/>
          <a:lstStyle/>
          <a:p>
            <a:r>
              <a:rPr lang="en-US" dirty="0"/>
              <a:t>Storage Tiers</a:t>
            </a:r>
          </a:p>
        </p:txBody>
      </p:sp>
      <p:graphicFrame>
        <p:nvGraphicFramePr>
          <p:cNvPr id="6" name="Diagram 5">
            <a:extLst>
              <a:ext uri="{FF2B5EF4-FFF2-40B4-BE49-F238E27FC236}">
                <a16:creationId xmlns:a16="http://schemas.microsoft.com/office/drawing/2014/main" id="{73DEB3CA-9B5F-4996-B97C-F4EED7ABF15F}"/>
              </a:ext>
            </a:extLst>
          </p:cNvPr>
          <p:cNvGraphicFramePr/>
          <p:nvPr>
            <p:extLst>
              <p:ext uri="{D42A27DB-BD31-4B8C-83A1-F6EECF244321}">
                <p14:modId xmlns:p14="http://schemas.microsoft.com/office/powerpoint/2010/main" val="1587658081"/>
              </p:ext>
            </p:extLst>
          </p:nvPr>
        </p:nvGraphicFramePr>
        <p:xfrm>
          <a:off x="431800" y="824404"/>
          <a:ext cx="82804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2887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0F13B-E4B0-4701-F326-F8940D16E74C}"/>
              </a:ext>
            </a:extLst>
          </p:cNvPr>
          <p:cNvSpPr>
            <a:spLocks noGrp="1"/>
          </p:cNvSpPr>
          <p:nvPr>
            <p:ph type="title"/>
          </p:nvPr>
        </p:nvSpPr>
        <p:spPr/>
        <p:txBody>
          <a:bodyPr/>
          <a:lstStyle/>
          <a:p>
            <a:r>
              <a:rPr lang="en-US" dirty="0">
                <a:solidFill>
                  <a:schemeClr val="bg2"/>
                </a:solidFill>
              </a:rPr>
              <a:t>Medallion Architecture</a:t>
            </a:r>
          </a:p>
        </p:txBody>
      </p:sp>
      <p:graphicFrame>
        <p:nvGraphicFramePr>
          <p:cNvPr id="3" name="Diagram 2">
            <a:extLst>
              <a:ext uri="{FF2B5EF4-FFF2-40B4-BE49-F238E27FC236}">
                <a16:creationId xmlns:a16="http://schemas.microsoft.com/office/drawing/2014/main" id="{59282349-CDD1-D63A-80B0-48DE822772A0}"/>
              </a:ext>
            </a:extLst>
          </p:cNvPr>
          <p:cNvGraphicFramePr/>
          <p:nvPr>
            <p:extLst>
              <p:ext uri="{D42A27DB-BD31-4B8C-83A1-F6EECF244321}">
                <p14:modId xmlns:p14="http://schemas.microsoft.com/office/powerpoint/2010/main" val="3867538333"/>
              </p:ext>
            </p:extLst>
          </p:nvPr>
        </p:nvGraphicFramePr>
        <p:xfrm>
          <a:off x="609599" y="973316"/>
          <a:ext cx="7846243"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41991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uilding Reliable, Performant Data Pipelines with Delta Lake">
            <a:extLst>
              <a:ext uri="{FF2B5EF4-FFF2-40B4-BE49-F238E27FC236}">
                <a16:creationId xmlns:a16="http://schemas.microsoft.com/office/drawing/2014/main" id="{CCEE2E49-92E7-4EA1-4A0A-844D2D75B4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283" y="450909"/>
            <a:ext cx="8823434" cy="424168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B650F30-915B-97EE-EFA9-6049F9A1FB2A}"/>
              </a:ext>
            </a:extLst>
          </p:cNvPr>
          <p:cNvSpPr txBox="1"/>
          <p:nvPr/>
        </p:nvSpPr>
        <p:spPr>
          <a:xfrm>
            <a:off x="136716" y="4793006"/>
            <a:ext cx="5368538" cy="307777"/>
          </a:xfrm>
          <a:prstGeom prst="rect">
            <a:avLst/>
          </a:prstGeom>
          <a:noFill/>
        </p:spPr>
        <p:txBody>
          <a:bodyPr wrap="square">
            <a:spAutoFit/>
          </a:bodyPr>
          <a:lstStyle/>
          <a:p>
            <a:r>
              <a:rPr lang="en-US" dirty="0">
                <a:hlinkClick r:id="rId3"/>
              </a:rPr>
              <a:t>https://www.databricks.com/glossary/medallion-architecture</a:t>
            </a:r>
            <a:endParaRPr lang="en-US" dirty="0"/>
          </a:p>
        </p:txBody>
      </p:sp>
    </p:spTree>
    <p:extLst>
      <p:ext uri="{BB962C8B-B14F-4D97-AF65-F5344CB8AC3E}">
        <p14:creationId xmlns:p14="http://schemas.microsoft.com/office/powerpoint/2010/main" val="641510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F50F6-12BA-45A8-ADBA-841465BA6885}"/>
              </a:ext>
            </a:extLst>
          </p:cNvPr>
          <p:cNvSpPr>
            <a:spLocks noGrp="1"/>
          </p:cNvSpPr>
          <p:nvPr>
            <p:ph type="title"/>
          </p:nvPr>
        </p:nvSpPr>
        <p:spPr/>
        <p:txBody>
          <a:bodyPr/>
          <a:lstStyle/>
          <a:p>
            <a:r>
              <a:rPr lang="en-US" dirty="0">
                <a:solidFill>
                  <a:schemeClr val="accent2"/>
                </a:solidFill>
              </a:rPr>
              <a:t>Begin lab…</a:t>
            </a:r>
          </a:p>
        </p:txBody>
      </p:sp>
    </p:spTree>
    <p:extLst>
      <p:ext uri="{BB962C8B-B14F-4D97-AF65-F5344CB8AC3E}">
        <p14:creationId xmlns:p14="http://schemas.microsoft.com/office/powerpoint/2010/main" val="356574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5" name="Rectangle 4">
            <a:extLst>
              <a:ext uri="{FF2B5EF4-FFF2-40B4-BE49-F238E27FC236}">
                <a16:creationId xmlns:a16="http://schemas.microsoft.com/office/drawing/2014/main" id="{B1D7B9FE-C6FE-4CF5-91AE-09102EE41568}"/>
              </a:ext>
            </a:extLst>
          </p:cNvPr>
          <p:cNvSpPr/>
          <p:nvPr/>
        </p:nvSpPr>
        <p:spPr>
          <a:xfrm>
            <a:off x="0" y="1894901"/>
            <a:ext cx="4572000" cy="134773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3600" b="1" dirty="0">
                <a:latin typeface="Lato"/>
                <a:sym typeface="Lato"/>
              </a:rPr>
              <a:t>Structured Data Storage</a:t>
            </a:r>
          </a:p>
        </p:txBody>
      </p:sp>
      <p:sp>
        <p:nvSpPr>
          <p:cNvPr id="79" name="Google Shape;79;p14"/>
          <p:cNvSpPr txBox="1">
            <a:spLocks noGrp="1"/>
          </p:cNvSpPr>
          <p:nvPr>
            <p:ph type="body" idx="2"/>
          </p:nvPr>
        </p:nvSpPr>
        <p:spPr>
          <a:xfrm>
            <a:off x="4939500" y="200722"/>
            <a:ext cx="3837000" cy="4218578"/>
          </a:xfrm>
          <a:prstGeom prst="rect">
            <a:avLst/>
          </a:prstGeom>
        </p:spPr>
        <p:txBody>
          <a:bodyPr spcFirstLastPara="1" wrap="square" lIns="91425" tIns="91425" rIns="91425" bIns="91425" anchor="ctr" anchorCtr="0">
            <a:noAutofit/>
          </a:bodyPr>
          <a:lstStyle/>
          <a:p>
            <a:pPr marL="0" indent="0">
              <a:spcBef>
                <a:spcPts val="1600"/>
              </a:spcBef>
              <a:buNone/>
            </a:pPr>
            <a:r>
              <a:rPr lang="en-US" b="1" dirty="0"/>
              <a:t>Azure SQL Database</a:t>
            </a:r>
          </a:p>
          <a:p>
            <a:pPr marL="0" indent="0">
              <a:spcBef>
                <a:spcPts val="1600"/>
              </a:spcBef>
              <a:buNone/>
            </a:pPr>
            <a:r>
              <a:rPr lang="en-US" b="1" dirty="0"/>
              <a:t>Azure Synapse</a:t>
            </a:r>
          </a:p>
          <a:p>
            <a:pPr marL="0" indent="0">
              <a:spcBef>
                <a:spcPts val="1600"/>
              </a:spcBef>
              <a:buNone/>
            </a:pPr>
            <a:r>
              <a:rPr lang="en-US" b="1" dirty="0"/>
              <a:t>Other SQL-based Offerings</a:t>
            </a:r>
          </a:p>
        </p:txBody>
      </p:sp>
    </p:spTree>
    <p:extLst>
      <p:ext uri="{BB962C8B-B14F-4D97-AF65-F5344CB8AC3E}">
        <p14:creationId xmlns:p14="http://schemas.microsoft.com/office/powerpoint/2010/main" val="2196087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FE7F-FBE0-4284-8B89-F57403128E99}"/>
              </a:ext>
            </a:extLst>
          </p:cNvPr>
          <p:cNvSpPr>
            <a:spLocks noGrp="1"/>
          </p:cNvSpPr>
          <p:nvPr>
            <p:ph type="title"/>
          </p:nvPr>
        </p:nvSpPr>
        <p:spPr/>
        <p:txBody>
          <a:bodyPr/>
          <a:lstStyle/>
          <a:p>
            <a:r>
              <a:rPr lang="en-US" dirty="0"/>
              <a:t>Databases vs. Data Warehouses</a:t>
            </a:r>
          </a:p>
        </p:txBody>
      </p:sp>
      <p:sp>
        <p:nvSpPr>
          <p:cNvPr id="3" name="Text Placeholder 2">
            <a:extLst>
              <a:ext uri="{FF2B5EF4-FFF2-40B4-BE49-F238E27FC236}">
                <a16:creationId xmlns:a16="http://schemas.microsoft.com/office/drawing/2014/main" id="{6C97DDEB-4616-4702-A181-9ED2A1E87F71}"/>
              </a:ext>
            </a:extLst>
          </p:cNvPr>
          <p:cNvSpPr>
            <a:spLocks noGrp="1"/>
          </p:cNvSpPr>
          <p:nvPr>
            <p:ph type="body" idx="1"/>
          </p:nvPr>
        </p:nvSpPr>
        <p:spPr>
          <a:xfrm>
            <a:off x="175614" y="1266344"/>
            <a:ext cx="2805820" cy="3002400"/>
          </a:xfrm>
        </p:spPr>
        <p:txBody>
          <a:bodyPr/>
          <a:lstStyle/>
          <a:p>
            <a:pPr>
              <a:spcBef>
                <a:spcPts val="600"/>
              </a:spcBef>
            </a:pPr>
            <a:r>
              <a:rPr lang="en-US" dirty="0"/>
              <a:t>Databases:</a:t>
            </a:r>
          </a:p>
          <a:p>
            <a:pPr marL="514350" lvl="1">
              <a:spcBef>
                <a:spcPts val="600"/>
              </a:spcBef>
            </a:pPr>
            <a:r>
              <a:rPr lang="en-US" dirty="0"/>
              <a:t>Usually for record-keeping of transactional systems</a:t>
            </a:r>
          </a:p>
          <a:p>
            <a:pPr marL="514350" lvl="1">
              <a:spcBef>
                <a:spcPts val="600"/>
              </a:spcBef>
            </a:pPr>
            <a:r>
              <a:rPr lang="en-US" dirty="0"/>
              <a:t>OLTP – Online Transactional Processing</a:t>
            </a:r>
          </a:p>
          <a:p>
            <a:pPr marL="514350" lvl="1">
              <a:spcBef>
                <a:spcPts val="600"/>
              </a:spcBef>
            </a:pPr>
            <a:r>
              <a:rPr lang="en-US" dirty="0"/>
              <a:t>Usually for a single application (personnel database, EMR, POS, etc.)</a:t>
            </a:r>
          </a:p>
          <a:p>
            <a:pPr marL="514350" lvl="1">
              <a:spcBef>
                <a:spcPts val="600"/>
              </a:spcBef>
            </a:pPr>
            <a:r>
              <a:rPr lang="en-US" dirty="0"/>
              <a:t>Focused on performance</a:t>
            </a:r>
          </a:p>
          <a:p>
            <a:pPr marL="514350" lvl="1">
              <a:spcBef>
                <a:spcPts val="600"/>
              </a:spcBef>
            </a:pPr>
            <a:r>
              <a:rPr lang="en-US" dirty="0"/>
              <a:t>Relational Schema</a:t>
            </a:r>
          </a:p>
          <a:p>
            <a:pPr marL="514350" lvl="1">
              <a:spcBef>
                <a:spcPts val="600"/>
              </a:spcBef>
            </a:pPr>
            <a:r>
              <a:rPr lang="en-US" dirty="0"/>
              <a:t>Highly normalized tables</a:t>
            </a:r>
          </a:p>
        </p:txBody>
      </p:sp>
      <p:sp>
        <p:nvSpPr>
          <p:cNvPr id="4" name="Text Placeholder 3">
            <a:extLst>
              <a:ext uri="{FF2B5EF4-FFF2-40B4-BE49-F238E27FC236}">
                <a16:creationId xmlns:a16="http://schemas.microsoft.com/office/drawing/2014/main" id="{5FEC2228-9172-41F6-98FD-1CBB1EA14C14}"/>
              </a:ext>
            </a:extLst>
          </p:cNvPr>
          <p:cNvSpPr>
            <a:spLocks noGrp="1"/>
          </p:cNvSpPr>
          <p:nvPr>
            <p:ph type="body" idx="2"/>
          </p:nvPr>
        </p:nvSpPr>
        <p:spPr>
          <a:xfrm>
            <a:off x="5650572" y="1266344"/>
            <a:ext cx="3071400" cy="3002400"/>
          </a:xfrm>
        </p:spPr>
        <p:txBody>
          <a:bodyPr/>
          <a:lstStyle/>
          <a:p>
            <a:pPr>
              <a:spcBef>
                <a:spcPts val="600"/>
              </a:spcBef>
            </a:pPr>
            <a:r>
              <a:rPr lang="en-US" dirty="0"/>
              <a:t>Data Warehouses:</a:t>
            </a:r>
          </a:p>
          <a:p>
            <a:pPr marL="514350" lvl="1">
              <a:spcBef>
                <a:spcPts val="600"/>
              </a:spcBef>
            </a:pPr>
            <a:r>
              <a:rPr lang="en-US" dirty="0"/>
              <a:t>Usually for keeping organizational historical data</a:t>
            </a:r>
          </a:p>
          <a:p>
            <a:pPr marL="514350" lvl="1">
              <a:spcBef>
                <a:spcPts val="600"/>
              </a:spcBef>
            </a:pPr>
            <a:r>
              <a:rPr lang="en-US" dirty="0"/>
              <a:t>OLAP – Online Analytical Processing</a:t>
            </a:r>
          </a:p>
          <a:p>
            <a:pPr marL="514350" lvl="1">
              <a:spcBef>
                <a:spcPts val="600"/>
              </a:spcBef>
            </a:pPr>
            <a:r>
              <a:rPr lang="en-US" dirty="0"/>
              <a:t>Usually for multiple systems combined</a:t>
            </a:r>
          </a:p>
          <a:p>
            <a:pPr marL="514350" lvl="1">
              <a:spcBef>
                <a:spcPts val="600"/>
              </a:spcBef>
            </a:pPr>
            <a:r>
              <a:rPr lang="en-US" dirty="0"/>
              <a:t>Focused on aggregation</a:t>
            </a:r>
          </a:p>
          <a:p>
            <a:pPr marL="514350" lvl="1">
              <a:spcBef>
                <a:spcPts val="600"/>
              </a:spcBef>
            </a:pPr>
            <a:r>
              <a:rPr lang="en-US" dirty="0"/>
              <a:t>Star or Snowflake Schema</a:t>
            </a:r>
          </a:p>
          <a:p>
            <a:pPr marL="514350" lvl="1">
              <a:spcBef>
                <a:spcPts val="600"/>
              </a:spcBef>
            </a:pPr>
            <a:r>
              <a:rPr lang="en-US" dirty="0"/>
              <a:t>Dimensions and Facts</a:t>
            </a:r>
          </a:p>
        </p:txBody>
      </p:sp>
      <p:sp>
        <p:nvSpPr>
          <p:cNvPr id="5" name="Text Placeholder 2">
            <a:extLst>
              <a:ext uri="{FF2B5EF4-FFF2-40B4-BE49-F238E27FC236}">
                <a16:creationId xmlns:a16="http://schemas.microsoft.com/office/drawing/2014/main" id="{A8A93EFD-0B69-4A4B-AF87-A63BD290A422}"/>
              </a:ext>
            </a:extLst>
          </p:cNvPr>
          <p:cNvSpPr txBox="1">
            <a:spLocks/>
          </p:cNvSpPr>
          <p:nvPr/>
        </p:nvSpPr>
        <p:spPr>
          <a:xfrm>
            <a:off x="2939150" y="1266344"/>
            <a:ext cx="2613816" cy="30024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1pPr>
            <a:lvl2pPr marL="914400" marR="0" lvl="1"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2pPr>
            <a:lvl3pPr marL="1371600" marR="0" lvl="2"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3pPr>
            <a:lvl4pPr marL="1828800" marR="0" lvl="3"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4pPr>
            <a:lvl5pPr marL="2286000" marR="0" lvl="4"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5pPr>
            <a:lvl6pPr marL="2743200" marR="0" lvl="5"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6pPr>
            <a:lvl7pPr marL="3200400" marR="0" lvl="6"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7pPr>
            <a:lvl8pPr marL="3657600" marR="0" lvl="7"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8pPr>
            <a:lvl9pPr marL="4114800" marR="0" lvl="8" indent="-304800" algn="l" rtl="0" eaLnBrk="1" hangingPunct="1">
              <a:lnSpc>
                <a:spcPct val="115000"/>
              </a:lnSpc>
              <a:spcBef>
                <a:spcPts val="1600"/>
              </a:spcBef>
              <a:spcAft>
                <a:spcPts val="1600"/>
              </a:spcAft>
              <a:buClr>
                <a:schemeClr val="dk2"/>
              </a:buClr>
              <a:buSzPts val="1200"/>
              <a:buFont typeface="Lato"/>
              <a:buChar char="■"/>
              <a:defRPr sz="1200" b="0" i="0" u="none" strike="noStrike" cap="none">
                <a:solidFill>
                  <a:schemeClr val="dk2"/>
                </a:solidFill>
                <a:latin typeface="Lato"/>
                <a:ea typeface="Lato"/>
                <a:cs typeface="Lato"/>
                <a:sym typeface="Lato"/>
              </a:defRPr>
            </a:lvl9pPr>
          </a:lstStyle>
          <a:p>
            <a:pPr>
              <a:spcBef>
                <a:spcPts val="600"/>
              </a:spcBef>
            </a:pPr>
            <a:r>
              <a:rPr lang="en-US" dirty="0"/>
              <a:t>Both:</a:t>
            </a:r>
          </a:p>
          <a:p>
            <a:pPr marL="514350" lvl="1">
              <a:spcBef>
                <a:spcPts val="600"/>
              </a:spcBef>
            </a:pPr>
            <a:r>
              <a:rPr lang="en-US" dirty="0"/>
              <a:t>Have multiple tables connected by keys</a:t>
            </a:r>
          </a:p>
          <a:p>
            <a:pPr marL="514350" lvl="1">
              <a:spcBef>
                <a:spcPts val="600"/>
              </a:spcBef>
            </a:pPr>
            <a:r>
              <a:rPr lang="en-US" dirty="0"/>
              <a:t>Use the same data types, indices, etc.</a:t>
            </a:r>
          </a:p>
          <a:p>
            <a:pPr marL="514350" lvl="1">
              <a:spcBef>
                <a:spcPts val="600"/>
              </a:spcBef>
            </a:pPr>
            <a:r>
              <a:rPr lang="en-US" dirty="0"/>
              <a:t>Can use views</a:t>
            </a:r>
          </a:p>
          <a:p>
            <a:pPr marL="514350" lvl="1">
              <a:spcBef>
                <a:spcPts val="600"/>
              </a:spcBef>
            </a:pPr>
            <a:r>
              <a:rPr lang="en-US" dirty="0"/>
              <a:t>Can be run on Azure SQL DB or Azure SQL DW</a:t>
            </a:r>
          </a:p>
        </p:txBody>
      </p:sp>
      <p:sp>
        <p:nvSpPr>
          <p:cNvPr id="6" name="Rectangle 5">
            <a:extLst>
              <a:ext uri="{FF2B5EF4-FFF2-40B4-BE49-F238E27FC236}">
                <a16:creationId xmlns:a16="http://schemas.microsoft.com/office/drawing/2014/main" id="{69A0B904-64FE-40B0-8FB6-F44033F967FA}"/>
              </a:ext>
            </a:extLst>
          </p:cNvPr>
          <p:cNvSpPr/>
          <p:nvPr/>
        </p:nvSpPr>
        <p:spPr>
          <a:xfrm>
            <a:off x="224220" y="4446358"/>
            <a:ext cx="402206" cy="6196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168E1AE-038C-4D36-9AA3-2BC76FA2CA7C}"/>
              </a:ext>
            </a:extLst>
          </p:cNvPr>
          <p:cNvSpPr/>
          <p:nvPr/>
        </p:nvSpPr>
        <p:spPr>
          <a:xfrm>
            <a:off x="912648" y="4374537"/>
            <a:ext cx="402206" cy="4286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D2195A-6182-430F-A474-99F843AEDB8D}"/>
              </a:ext>
            </a:extLst>
          </p:cNvPr>
          <p:cNvSpPr/>
          <p:nvPr/>
        </p:nvSpPr>
        <p:spPr>
          <a:xfrm>
            <a:off x="1601076" y="4268744"/>
            <a:ext cx="402206" cy="797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C42610F-E28F-4321-841A-0D17DBEB1036}"/>
              </a:ext>
            </a:extLst>
          </p:cNvPr>
          <p:cNvSpPr/>
          <p:nvPr/>
        </p:nvSpPr>
        <p:spPr>
          <a:xfrm>
            <a:off x="2314030" y="4374538"/>
            <a:ext cx="380125" cy="5688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Elbow 12">
            <a:extLst>
              <a:ext uri="{FF2B5EF4-FFF2-40B4-BE49-F238E27FC236}">
                <a16:creationId xmlns:a16="http://schemas.microsoft.com/office/drawing/2014/main" id="{814CBD93-8ED8-40D0-8062-65860B7C420C}"/>
              </a:ext>
            </a:extLst>
          </p:cNvPr>
          <p:cNvCxnSpPr>
            <a:stCxn id="6" idx="3"/>
            <a:endCxn id="7" idx="1"/>
          </p:cNvCxnSpPr>
          <p:nvPr/>
        </p:nvCxnSpPr>
        <p:spPr>
          <a:xfrm flipV="1">
            <a:off x="626426" y="4588883"/>
            <a:ext cx="286222" cy="167289"/>
          </a:xfrm>
          <a:prstGeom prst="bentConnector3">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700F23E8-68A7-4F48-BF88-D375492DFDDE}"/>
              </a:ext>
            </a:extLst>
          </p:cNvPr>
          <p:cNvCxnSpPr>
            <a:cxnSpLocks/>
          </p:cNvCxnSpPr>
          <p:nvPr/>
        </p:nvCxnSpPr>
        <p:spPr>
          <a:xfrm flipV="1">
            <a:off x="615445" y="4924048"/>
            <a:ext cx="974650" cy="88807"/>
          </a:xfrm>
          <a:prstGeom prst="bentConnector3">
            <a:avLst>
              <a:gd name="adj1" fmla="val 30589"/>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58CBC73A-F376-445C-A4E1-BCE1027D431C}"/>
              </a:ext>
            </a:extLst>
          </p:cNvPr>
          <p:cNvCxnSpPr>
            <a:cxnSpLocks/>
            <a:stCxn id="8" idx="3"/>
          </p:cNvCxnSpPr>
          <p:nvPr/>
        </p:nvCxnSpPr>
        <p:spPr>
          <a:xfrm flipV="1">
            <a:off x="2003282" y="4515945"/>
            <a:ext cx="301987" cy="151420"/>
          </a:xfrm>
          <a:prstGeom prst="bentConnector3">
            <a:avLst>
              <a:gd name="adj1" fmla="val 50000"/>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39F86FEC-2191-48A9-85CA-920B144BF4D7}"/>
              </a:ext>
            </a:extLst>
          </p:cNvPr>
          <p:cNvSpPr/>
          <p:nvPr/>
        </p:nvSpPr>
        <p:spPr>
          <a:xfrm>
            <a:off x="6676169" y="4292615"/>
            <a:ext cx="380125" cy="56882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CB15D19-52B2-4159-8768-EC5B5FFEBAAC}"/>
              </a:ext>
            </a:extLst>
          </p:cNvPr>
          <p:cNvSpPr/>
          <p:nvPr/>
        </p:nvSpPr>
        <p:spPr>
          <a:xfrm>
            <a:off x="6047641" y="4238674"/>
            <a:ext cx="402206" cy="42869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F34E99D-8BA5-4A89-BBBE-7A379B3822D4}"/>
              </a:ext>
            </a:extLst>
          </p:cNvPr>
          <p:cNvSpPr/>
          <p:nvPr/>
        </p:nvSpPr>
        <p:spPr>
          <a:xfrm>
            <a:off x="5419113" y="4589688"/>
            <a:ext cx="402206" cy="42869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800F5A5-35ED-4361-8E4E-2D7E27839BE0}"/>
              </a:ext>
            </a:extLst>
          </p:cNvPr>
          <p:cNvSpPr/>
          <p:nvPr/>
        </p:nvSpPr>
        <p:spPr>
          <a:xfrm>
            <a:off x="7263025" y="4148338"/>
            <a:ext cx="402206" cy="42869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4AE2A1F-92AF-4521-860D-7E46FF34895E}"/>
              </a:ext>
            </a:extLst>
          </p:cNvPr>
          <p:cNvSpPr/>
          <p:nvPr/>
        </p:nvSpPr>
        <p:spPr>
          <a:xfrm>
            <a:off x="7829146" y="4553774"/>
            <a:ext cx="402206" cy="42869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6" name="Connector: Elbow 25">
            <a:extLst>
              <a:ext uri="{FF2B5EF4-FFF2-40B4-BE49-F238E27FC236}">
                <a16:creationId xmlns:a16="http://schemas.microsoft.com/office/drawing/2014/main" id="{3B379724-C3A1-49C5-A466-889E51177335}"/>
              </a:ext>
            </a:extLst>
          </p:cNvPr>
          <p:cNvCxnSpPr>
            <a:cxnSpLocks/>
            <a:stCxn id="21" idx="0"/>
            <a:endCxn id="22" idx="3"/>
          </p:cNvCxnSpPr>
          <p:nvPr/>
        </p:nvCxnSpPr>
        <p:spPr>
          <a:xfrm rot="16200000" flipH="1" flipV="1">
            <a:off x="6577837" y="4164624"/>
            <a:ext cx="160405" cy="416385"/>
          </a:xfrm>
          <a:prstGeom prst="bentConnector4">
            <a:avLst>
              <a:gd name="adj1" fmla="val -142514"/>
              <a:gd name="adj2" fmla="val 72823"/>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68FDA86A-0E58-4F02-A4B6-EB47156F8AF0}"/>
              </a:ext>
            </a:extLst>
          </p:cNvPr>
          <p:cNvCxnSpPr>
            <a:cxnSpLocks/>
            <a:stCxn id="21" idx="3"/>
            <a:endCxn id="24" idx="1"/>
          </p:cNvCxnSpPr>
          <p:nvPr/>
        </p:nvCxnSpPr>
        <p:spPr>
          <a:xfrm flipV="1">
            <a:off x="7056294" y="4362684"/>
            <a:ext cx="206731" cy="214345"/>
          </a:xfrm>
          <a:prstGeom prst="bentConnector3">
            <a:avLst>
              <a:gd name="adj1" fmla="val 50000"/>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A0EB8415-798C-4498-8B84-BA1EF4368EA6}"/>
              </a:ext>
            </a:extLst>
          </p:cNvPr>
          <p:cNvCxnSpPr>
            <a:cxnSpLocks/>
            <a:stCxn id="21" idx="2"/>
            <a:endCxn id="25" idx="1"/>
          </p:cNvCxnSpPr>
          <p:nvPr/>
        </p:nvCxnSpPr>
        <p:spPr>
          <a:xfrm rot="5400000" flipH="1" flipV="1">
            <a:off x="7301027" y="4333325"/>
            <a:ext cx="93323" cy="962914"/>
          </a:xfrm>
          <a:prstGeom prst="bentConnector4">
            <a:avLst>
              <a:gd name="adj1" fmla="val -244956"/>
              <a:gd name="adj2" fmla="val 59869"/>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8E965D11-7128-4A11-AD25-3DBC08E255EE}"/>
              </a:ext>
            </a:extLst>
          </p:cNvPr>
          <p:cNvCxnSpPr>
            <a:cxnSpLocks/>
          </p:cNvCxnSpPr>
          <p:nvPr/>
        </p:nvCxnSpPr>
        <p:spPr>
          <a:xfrm rot="10800000" flipV="1">
            <a:off x="5821319" y="4717164"/>
            <a:ext cx="854850" cy="227005"/>
          </a:xfrm>
          <a:prstGeom prst="bentConnector3">
            <a:avLst>
              <a:gd name="adj1" fmla="val 50000"/>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80365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E619-BAB1-40A9-A19F-55AA926847FA}"/>
              </a:ext>
            </a:extLst>
          </p:cNvPr>
          <p:cNvSpPr>
            <a:spLocks noGrp="1"/>
          </p:cNvSpPr>
          <p:nvPr>
            <p:ph type="title"/>
          </p:nvPr>
        </p:nvSpPr>
        <p:spPr>
          <a:xfrm>
            <a:off x="319500" y="936600"/>
            <a:ext cx="1895415" cy="755700"/>
          </a:xfrm>
        </p:spPr>
        <p:txBody>
          <a:bodyPr/>
          <a:lstStyle/>
          <a:p>
            <a:r>
              <a:rPr lang="en-US" dirty="0"/>
              <a:t>Azure SQL Database</a:t>
            </a:r>
          </a:p>
        </p:txBody>
      </p:sp>
      <p:sp>
        <p:nvSpPr>
          <p:cNvPr id="3" name="Text Placeholder 2">
            <a:extLst>
              <a:ext uri="{FF2B5EF4-FFF2-40B4-BE49-F238E27FC236}">
                <a16:creationId xmlns:a16="http://schemas.microsoft.com/office/drawing/2014/main" id="{7740202F-75E5-4311-9130-EA25F0A934A8}"/>
              </a:ext>
            </a:extLst>
          </p:cNvPr>
          <p:cNvSpPr>
            <a:spLocks noGrp="1"/>
          </p:cNvSpPr>
          <p:nvPr>
            <p:ph type="body" idx="1"/>
          </p:nvPr>
        </p:nvSpPr>
        <p:spPr>
          <a:xfrm>
            <a:off x="2229873" y="289200"/>
            <a:ext cx="5256996" cy="1403098"/>
          </a:xfrm>
        </p:spPr>
        <p:txBody>
          <a:bodyPr/>
          <a:lstStyle/>
          <a:p>
            <a:r>
              <a:rPr lang="en-US" dirty="0"/>
              <a:t>Azure SQL Database is a relational database-as-a-service (DBaaS) based on the latest stable version of Microsoft SQL Server Database Engine. SQL Database is a high-performance, reliable, and secure database you can use to build data-driven applications and websites in the programming language of your choice, without needing to manage infrastructure. </a:t>
            </a:r>
          </a:p>
        </p:txBody>
      </p:sp>
      <p:pic>
        <p:nvPicPr>
          <p:cNvPr id="4" name="Picture 3">
            <a:extLst>
              <a:ext uri="{FF2B5EF4-FFF2-40B4-BE49-F238E27FC236}">
                <a16:creationId xmlns:a16="http://schemas.microsoft.com/office/drawing/2014/main" id="{2D7DC2D9-7517-47F6-A2EF-972CB0968BB8}"/>
              </a:ext>
            </a:extLst>
          </p:cNvPr>
          <p:cNvPicPr>
            <a:picLocks noChangeAspect="1"/>
          </p:cNvPicPr>
          <p:nvPr/>
        </p:nvPicPr>
        <p:blipFill rotWithShape="1">
          <a:blip r:embed="rId2"/>
          <a:srcRect l="26973" t="16688" r="5249" b="23167"/>
          <a:stretch/>
        </p:blipFill>
        <p:spPr>
          <a:xfrm>
            <a:off x="2229873" y="1692299"/>
            <a:ext cx="6914127" cy="3451201"/>
          </a:xfrm>
          <a:prstGeom prst="rect">
            <a:avLst/>
          </a:prstGeom>
        </p:spPr>
      </p:pic>
      <p:pic>
        <p:nvPicPr>
          <p:cNvPr id="6" name="Graphic 5">
            <a:extLst>
              <a:ext uri="{FF2B5EF4-FFF2-40B4-BE49-F238E27FC236}">
                <a16:creationId xmlns:a16="http://schemas.microsoft.com/office/drawing/2014/main" id="{4D787765-10E8-4614-A315-58A8E1B5926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266372" y="2260053"/>
            <a:ext cx="1729634" cy="1729634"/>
          </a:xfrm>
          <a:prstGeom prst="rect">
            <a:avLst/>
          </a:prstGeom>
        </p:spPr>
      </p:pic>
      <p:sp>
        <p:nvSpPr>
          <p:cNvPr id="7" name="Rectangle 6">
            <a:extLst>
              <a:ext uri="{FF2B5EF4-FFF2-40B4-BE49-F238E27FC236}">
                <a16:creationId xmlns:a16="http://schemas.microsoft.com/office/drawing/2014/main" id="{7428CD22-C3B8-4F1F-AD1B-1A5540A395AD}"/>
              </a:ext>
            </a:extLst>
          </p:cNvPr>
          <p:cNvSpPr/>
          <p:nvPr/>
        </p:nvSpPr>
        <p:spPr>
          <a:xfrm>
            <a:off x="100591" y="4730138"/>
            <a:ext cx="1895415" cy="369332"/>
          </a:xfrm>
          <a:prstGeom prst="rect">
            <a:avLst/>
          </a:prstGeom>
        </p:spPr>
        <p:txBody>
          <a:bodyPr wrap="square">
            <a:spAutoFit/>
          </a:bodyPr>
          <a:lstStyle/>
          <a:p>
            <a:r>
              <a:rPr lang="en-US" sz="900" dirty="0">
                <a:hlinkClick r:id="rId5"/>
              </a:rPr>
              <a:t>https://docs.microsoft.com/en-us/azure/sql-database/</a:t>
            </a:r>
            <a:endParaRPr lang="en-US" sz="900" dirty="0"/>
          </a:p>
        </p:txBody>
      </p:sp>
    </p:spTree>
    <p:extLst>
      <p:ext uri="{BB962C8B-B14F-4D97-AF65-F5344CB8AC3E}">
        <p14:creationId xmlns:p14="http://schemas.microsoft.com/office/powerpoint/2010/main" val="3200890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65500" y="19126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79" name="Google Shape;79;p14"/>
          <p:cNvSpPr txBox="1">
            <a:spLocks noGrp="1"/>
          </p:cNvSpPr>
          <p:nvPr>
            <p:ph type="body" idx="2"/>
          </p:nvPr>
        </p:nvSpPr>
        <p:spPr>
          <a:xfrm>
            <a:off x="4939500" y="200722"/>
            <a:ext cx="3837000" cy="42185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About Microsoft Azure</a:t>
            </a:r>
          </a:p>
          <a:p>
            <a:pPr marL="0" indent="0">
              <a:spcBef>
                <a:spcPts val="1600"/>
              </a:spcBef>
              <a:buNone/>
            </a:pPr>
            <a:r>
              <a:rPr lang="en-US" b="1" dirty="0"/>
              <a:t>Unstructured Data Storage</a:t>
            </a:r>
          </a:p>
          <a:p>
            <a:pPr marL="285750" indent="-285750"/>
            <a:r>
              <a:rPr lang="en-US" b="1" dirty="0"/>
              <a:t>Azure Storage</a:t>
            </a:r>
          </a:p>
          <a:p>
            <a:pPr marL="285750" indent="-285750"/>
            <a:r>
              <a:rPr lang="en-US" b="1" dirty="0"/>
              <a:t>Azure Data Lake</a:t>
            </a:r>
          </a:p>
          <a:p>
            <a:pPr marL="0" lvl="0" indent="0">
              <a:spcBef>
                <a:spcPts val="1600"/>
              </a:spcBef>
              <a:buNone/>
            </a:pPr>
            <a:r>
              <a:rPr lang="en-US" b="1" dirty="0"/>
              <a:t>Structured Data Storage</a:t>
            </a:r>
          </a:p>
          <a:p>
            <a:pPr marL="285750" indent="-285750"/>
            <a:r>
              <a:rPr lang="en-US" b="1" dirty="0"/>
              <a:t>Azure SQL DB</a:t>
            </a:r>
          </a:p>
          <a:p>
            <a:pPr marL="285750" indent="-285750"/>
            <a:r>
              <a:rPr lang="en-US" b="1" dirty="0"/>
              <a:t>Azure Synapse</a:t>
            </a:r>
          </a:p>
          <a:p>
            <a:pPr marL="285750" indent="-285750"/>
            <a:endParaRPr lang="en-US" b="1" dirty="0"/>
          </a:p>
          <a:p>
            <a:pPr marL="0" indent="0">
              <a:spcBef>
                <a:spcPts val="1600"/>
              </a:spcBef>
              <a:buNone/>
            </a:pPr>
            <a:endParaRPr lang="en-US" sz="1500" dirty="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E619-BAB1-40A9-A19F-55AA926847FA}"/>
              </a:ext>
            </a:extLst>
          </p:cNvPr>
          <p:cNvSpPr>
            <a:spLocks noGrp="1"/>
          </p:cNvSpPr>
          <p:nvPr>
            <p:ph type="title"/>
          </p:nvPr>
        </p:nvSpPr>
        <p:spPr>
          <a:xfrm>
            <a:off x="319500" y="936600"/>
            <a:ext cx="2273052" cy="755700"/>
          </a:xfrm>
        </p:spPr>
        <p:txBody>
          <a:bodyPr/>
          <a:lstStyle/>
          <a:p>
            <a:r>
              <a:rPr lang="en-US" dirty="0"/>
              <a:t>Azure Synapse Analytics</a:t>
            </a:r>
          </a:p>
        </p:txBody>
      </p:sp>
      <p:sp>
        <p:nvSpPr>
          <p:cNvPr id="3" name="Text Placeholder 2">
            <a:extLst>
              <a:ext uri="{FF2B5EF4-FFF2-40B4-BE49-F238E27FC236}">
                <a16:creationId xmlns:a16="http://schemas.microsoft.com/office/drawing/2014/main" id="{7740202F-75E5-4311-9130-EA25F0A934A8}"/>
              </a:ext>
            </a:extLst>
          </p:cNvPr>
          <p:cNvSpPr>
            <a:spLocks noGrp="1"/>
          </p:cNvSpPr>
          <p:nvPr>
            <p:ph type="body" idx="1"/>
          </p:nvPr>
        </p:nvSpPr>
        <p:spPr>
          <a:xfrm>
            <a:off x="2229872" y="289200"/>
            <a:ext cx="6724941" cy="1403098"/>
          </a:xfrm>
        </p:spPr>
        <p:txBody>
          <a:bodyPr/>
          <a:lstStyle/>
          <a:p>
            <a:r>
              <a:rPr lang="en-US" dirty="0"/>
              <a:t>Synapse Analytics is an enterprise analytics service that includes a data warehousing product along with SQL and Spark runtimes for quickly run complex queries across petabytes of data.</a:t>
            </a:r>
          </a:p>
        </p:txBody>
      </p:sp>
      <p:pic>
        <p:nvPicPr>
          <p:cNvPr id="6" name="Graphic 5">
            <a:extLst>
              <a:ext uri="{FF2B5EF4-FFF2-40B4-BE49-F238E27FC236}">
                <a16:creationId xmlns:a16="http://schemas.microsoft.com/office/drawing/2014/main" id="{4D787765-10E8-4614-A315-58A8E1B59268}"/>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266372" y="2260053"/>
            <a:ext cx="1729634" cy="1729634"/>
          </a:xfrm>
          <a:prstGeom prst="rect">
            <a:avLst/>
          </a:prstGeom>
        </p:spPr>
      </p:pic>
      <p:sp>
        <p:nvSpPr>
          <p:cNvPr id="5" name="Rectangle 4">
            <a:extLst>
              <a:ext uri="{FF2B5EF4-FFF2-40B4-BE49-F238E27FC236}">
                <a16:creationId xmlns:a16="http://schemas.microsoft.com/office/drawing/2014/main" id="{60BA1A3C-524E-44CE-9E89-A2CD8BDF5F1D}"/>
              </a:ext>
            </a:extLst>
          </p:cNvPr>
          <p:cNvSpPr/>
          <p:nvPr/>
        </p:nvSpPr>
        <p:spPr>
          <a:xfrm>
            <a:off x="115614" y="4638856"/>
            <a:ext cx="2170386" cy="415498"/>
          </a:xfrm>
          <a:prstGeom prst="rect">
            <a:avLst/>
          </a:prstGeom>
        </p:spPr>
        <p:txBody>
          <a:bodyPr wrap="square">
            <a:spAutoFit/>
          </a:bodyPr>
          <a:lstStyle/>
          <a:p>
            <a:r>
              <a:rPr lang="en-US" sz="1050" dirty="0">
                <a:hlinkClick r:id="rId4"/>
              </a:rPr>
              <a:t>https://docs.microsoft.com/en-us/azure/sql-data-warehouse/</a:t>
            </a:r>
            <a:endParaRPr lang="en-US" sz="1050" dirty="0"/>
          </a:p>
        </p:txBody>
      </p:sp>
      <p:pic>
        <p:nvPicPr>
          <p:cNvPr id="9" name="Picture 8">
            <a:extLst>
              <a:ext uri="{FF2B5EF4-FFF2-40B4-BE49-F238E27FC236}">
                <a16:creationId xmlns:a16="http://schemas.microsoft.com/office/drawing/2014/main" id="{4578331F-5C3B-4DE4-8E1E-F85E1F7ABF29}"/>
              </a:ext>
            </a:extLst>
          </p:cNvPr>
          <p:cNvPicPr>
            <a:picLocks noChangeAspect="1"/>
          </p:cNvPicPr>
          <p:nvPr/>
        </p:nvPicPr>
        <p:blipFill rotWithShape="1">
          <a:blip r:embed="rId5"/>
          <a:srcRect l="6299" t="15749" r="7284" b="9221"/>
          <a:stretch/>
        </p:blipFill>
        <p:spPr>
          <a:xfrm>
            <a:off x="2059045" y="1439975"/>
            <a:ext cx="7066594" cy="3451202"/>
          </a:xfrm>
          <a:prstGeom prst="rect">
            <a:avLst/>
          </a:prstGeom>
        </p:spPr>
      </p:pic>
    </p:spTree>
    <p:extLst>
      <p:ext uri="{BB962C8B-B14F-4D97-AF65-F5344CB8AC3E}">
        <p14:creationId xmlns:p14="http://schemas.microsoft.com/office/powerpoint/2010/main" val="1067184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iagram of Azure Synapse Analytics architecture.">
            <a:extLst>
              <a:ext uri="{FF2B5EF4-FFF2-40B4-BE49-F238E27FC236}">
                <a16:creationId xmlns:a16="http://schemas.microsoft.com/office/drawing/2014/main" id="{FD231BE2-5F11-4274-924B-41758C157E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06" y="1111250"/>
            <a:ext cx="8732990" cy="292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8925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C13D9-C45B-4FA6-9ED9-AC8354160A59}"/>
              </a:ext>
            </a:extLst>
          </p:cNvPr>
          <p:cNvSpPr>
            <a:spLocks noGrp="1"/>
          </p:cNvSpPr>
          <p:nvPr>
            <p:ph type="title"/>
          </p:nvPr>
        </p:nvSpPr>
        <p:spPr>
          <a:xfrm>
            <a:off x="63500" y="0"/>
            <a:ext cx="2432050" cy="508000"/>
          </a:xfrm>
          <a:solidFill>
            <a:schemeClr val="bg1"/>
          </a:solidFill>
        </p:spPr>
        <p:txBody>
          <a:bodyPr/>
          <a:lstStyle/>
          <a:p>
            <a:r>
              <a:rPr lang="en-US" dirty="0"/>
              <a:t>Pool Party!</a:t>
            </a:r>
          </a:p>
        </p:txBody>
      </p:sp>
      <p:graphicFrame>
        <p:nvGraphicFramePr>
          <p:cNvPr id="7" name="Diagram 6">
            <a:extLst>
              <a:ext uri="{FF2B5EF4-FFF2-40B4-BE49-F238E27FC236}">
                <a16:creationId xmlns:a16="http://schemas.microsoft.com/office/drawing/2014/main" id="{AADF5949-D2C4-49F2-8D89-5BBA153290CA}"/>
              </a:ext>
            </a:extLst>
          </p:cNvPr>
          <p:cNvGraphicFramePr/>
          <p:nvPr>
            <p:extLst>
              <p:ext uri="{D42A27DB-BD31-4B8C-83A1-F6EECF244321}">
                <p14:modId xmlns:p14="http://schemas.microsoft.com/office/powerpoint/2010/main" val="2821725626"/>
              </p:ext>
            </p:extLst>
          </p:nvPr>
        </p:nvGraphicFramePr>
        <p:xfrm>
          <a:off x="269100" y="552450"/>
          <a:ext cx="8605800" cy="44405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4154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508DC-2DC2-4975-B557-3C433A108A03}"/>
              </a:ext>
            </a:extLst>
          </p:cNvPr>
          <p:cNvSpPr>
            <a:spLocks noGrp="1"/>
          </p:cNvSpPr>
          <p:nvPr>
            <p:ph type="title"/>
          </p:nvPr>
        </p:nvSpPr>
        <p:spPr/>
        <p:txBody>
          <a:bodyPr/>
          <a:lstStyle/>
          <a:p>
            <a:r>
              <a:rPr lang="en-US" dirty="0"/>
              <a:t>What is </a:t>
            </a:r>
            <a:r>
              <a:rPr lang="en-US" dirty="0" err="1"/>
              <a:t>Polybase</a:t>
            </a:r>
            <a:r>
              <a:rPr lang="en-US" dirty="0"/>
              <a:t>?</a:t>
            </a:r>
          </a:p>
        </p:txBody>
      </p:sp>
      <p:sp>
        <p:nvSpPr>
          <p:cNvPr id="3" name="Subtitle 2">
            <a:extLst>
              <a:ext uri="{FF2B5EF4-FFF2-40B4-BE49-F238E27FC236}">
                <a16:creationId xmlns:a16="http://schemas.microsoft.com/office/drawing/2014/main" id="{C92A4FC9-26C8-4EC2-B8E9-1688ED9381A2}"/>
              </a:ext>
            </a:extLst>
          </p:cNvPr>
          <p:cNvSpPr>
            <a:spLocks noGrp="1"/>
          </p:cNvSpPr>
          <p:nvPr>
            <p:ph type="subTitle" idx="1"/>
          </p:nvPr>
        </p:nvSpPr>
        <p:spPr>
          <a:xfrm>
            <a:off x="265500" y="2735371"/>
            <a:ext cx="4045200" cy="1487974"/>
          </a:xfrm>
        </p:spPr>
        <p:txBody>
          <a:bodyPr/>
          <a:lstStyle/>
          <a:p>
            <a:pPr marL="0" indent="0"/>
            <a:r>
              <a:rPr lang="en-US" sz="1600" dirty="0" err="1"/>
              <a:t>PolyBase</a:t>
            </a:r>
            <a:r>
              <a:rPr lang="en-US" sz="1600" dirty="0"/>
              <a:t> enables your SQL instance to process T-SQL queries that read data from an external data source such as Azure Storage locations as an</a:t>
            </a:r>
          </a:p>
          <a:p>
            <a:pPr marL="0" indent="0"/>
            <a:r>
              <a:rPr lang="en-US" sz="1600" dirty="0"/>
              <a:t>“EXTERNAL TABLE".</a:t>
            </a:r>
          </a:p>
        </p:txBody>
      </p:sp>
      <p:sp>
        <p:nvSpPr>
          <p:cNvPr id="5" name="Rectangle 4">
            <a:extLst>
              <a:ext uri="{FF2B5EF4-FFF2-40B4-BE49-F238E27FC236}">
                <a16:creationId xmlns:a16="http://schemas.microsoft.com/office/drawing/2014/main" id="{D338BC35-86EE-43B7-8B0D-F8ADCA69B970}"/>
              </a:ext>
            </a:extLst>
          </p:cNvPr>
          <p:cNvSpPr/>
          <p:nvPr/>
        </p:nvSpPr>
        <p:spPr>
          <a:xfrm>
            <a:off x="0" y="4387806"/>
            <a:ext cx="4525952" cy="707886"/>
          </a:xfrm>
          <a:prstGeom prst="rect">
            <a:avLst/>
          </a:prstGeom>
        </p:spPr>
        <p:txBody>
          <a:bodyPr wrap="square">
            <a:spAutoFit/>
          </a:bodyPr>
          <a:lstStyle/>
          <a:p>
            <a:r>
              <a:rPr lang="en-US" sz="1000" dirty="0">
                <a:hlinkClick r:id="rId2"/>
              </a:rPr>
              <a:t>https://docs.microsoft.com/en-us/sql/relational-databases/polybase/polybase-guide?view=sql-server-2017</a:t>
            </a:r>
            <a:endParaRPr lang="en-US" sz="1000" dirty="0"/>
          </a:p>
          <a:p>
            <a:r>
              <a:rPr lang="en-US" sz="1000" dirty="0">
                <a:hlinkClick r:id="rId3"/>
              </a:rPr>
              <a:t>https://docs.microsoft.com/en-us/sql/relational-databases/polybase/polybase-versioned-feature-summary?view=sql-server-2017</a:t>
            </a:r>
            <a:endParaRPr lang="en-US" sz="1000" dirty="0"/>
          </a:p>
        </p:txBody>
      </p:sp>
      <p:pic>
        <p:nvPicPr>
          <p:cNvPr id="7" name="Graphic 6">
            <a:extLst>
              <a:ext uri="{FF2B5EF4-FFF2-40B4-BE49-F238E27FC236}">
                <a16:creationId xmlns:a16="http://schemas.microsoft.com/office/drawing/2014/main" id="{5206B7DE-FCEF-45A1-B5F1-420B0453FB8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384605" y="2056450"/>
            <a:ext cx="904875" cy="904875"/>
          </a:xfrm>
          <a:prstGeom prst="rect">
            <a:avLst/>
          </a:prstGeom>
        </p:spPr>
      </p:pic>
      <p:sp>
        <p:nvSpPr>
          <p:cNvPr id="6" name="Freeform: Shape 5">
            <a:extLst>
              <a:ext uri="{FF2B5EF4-FFF2-40B4-BE49-F238E27FC236}">
                <a16:creationId xmlns:a16="http://schemas.microsoft.com/office/drawing/2014/main" id="{438A22FF-0595-46A1-A8C3-2924E9D1F144}"/>
              </a:ext>
            </a:extLst>
          </p:cNvPr>
          <p:cNvSpPr/>
          <p:nvPr/>
        </p:nvSpPr>
        <p:spPr>
          <a:xfrm>
            <a:off x="7142547" y="1722946"/>
            <a:ext cx="908444" cy="537055"/>
          </a:xfrm>
          <a:custGeom>
            <a:avLst/>
            <a:gdLst>
              <a:gd name="connsiteX0" fmla="*/ 0 w 908444"/>
              <a:gd name="connsiteY0" fmla="*/ 0 h 537055"/>
              <a:gd name="connsiteX1" fmla="*/ 908444 w 908444"/>
              <a:gd name="connsiteY1" fmla="*/ 0 h 537055"/>
              <a:gd name="connsiteX2" fmla="*/ 908444 w 908444"/>
              <a:gd name="connsiteY2" fmla="*/ 0 h 537055"/>
              <a:gd name="connsiteX3" fmla="*/ 908444 w 908444"/>
              <a:gd name="connsiteY3" fmla="*/ 506596 h 537055"/>
              <a:gd name="connsiteX4" fmla="*/ 877985 w 908444"/>
              <a:gd name="connsiteY4" fmla="*/ 537056 h 537055"/>
              <a:gd name="connsiteX5" fmla="*/ 30460 w 908444"/>
              <a:gd name="connsiteY5" fmla="*/ 537056 h 537055"/>
              <a:gd name="connsiteX6" fmla="*/ 0 w 908444"/>
              <a:gd name="connsiteY6" fmla="*/ 506596 h 537055"/>
              <a:gd name="connsiteX7" fmla="*/ 0 w 908444"/>
              <a:gd name="connsiteY7" fmla="*/ 0 h 537055"/>
              <a:gd name="connsiteX8" fmla="*/ 0 w 908444"/>
              <a:gd name="connsiteY8" fmla="*/ 0 h 53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8444" h="537055">
                <a:moveTo>
                  <a:pt x="0" y="0"/>
                </a:moveTo>
                <a:lnTo>
                  <a:pt x="908444" y="0"/>
                </a:lnTo>
                <a:lnTo>
                  <a:pt x="908444" y="0"/>
                </a:lnTo>
                <a:lnTo>
                  <a:pt x="908444" y="506596"/>
                </a:lnTo>
                <a:cubicBezTo>
                  <a:pt x="908444" y="523418"/>
                  <a:pt x="894807" y="537056"/>
                  <a:pt x="877985" y="537056"/>
                </a:cubicBezTo>
                <a:lnTo>
                  <a:pt x="30460" y="537056"/>
                </a:lnTo>
                <a:cubicBezTo>
                  <a:pt x="13637" y="537056"/>
                  <a:pt x="0" y="523418"/>
                  <a:pt x="0" y="506596"/>
                </a:cubicBezTo>
                <a:lnTo>
                  <a:pt x="0" y="0"/>
                </a:lnTo>
                <a:lnTo>
                  <a:pt x="0" y="0"/>
                </a:lnTo>
                <a:close/>
              </a:path>
            </a:pathLst>
          </a:custGeom>
          <a:solidFill>
            <a:schemeClr val="accent2">
              <a:lumMod val="20000"/>
              <a:lumOff val="80000"/>
            </a:schemeClr>
          </a:solidFill>
          <a:ln w="52917"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BB6B2DA8-6720-4B52-BE6C-A8B879FDD330}"/>
              </a:ext>
            </a:extLst>
          </p:cNvPr>
          <p:cNvSpPr/>
          <p:nvPr/>
        </p:nvSpPr>
        <p:spPr>
          <a:xfrm>
            <a:off x="7142547" y="1529499"/>
            <a:ext cx="908444" cy="193446"/>
          </a:xfrm>
          <a:custGeom>
            <a:avLst/>
            <a:gdLst>
              <a:gd name="connsiteX0" fmla="*/ 30460 w 908444"/>
              <a:gd name="connsiteY0" fmla="*/ 0 h 193446"/>
              <a:gd name="connsiteX1" fmla="*/ 877985 w 908444"/>
              <a:gd name="connsiteY1" fmla="*/ 0 h 193446"/>
              <a:gd name="connsiteX2" fmla="*/ 908444 w 908444"/>
              <a:gd name="connsiteY2" fmla="*/ 30460 h 193446"/>
              <a:gd name="connsiteX3" fmla="*/ 908444 w 908444"/>
              <a:gd name="connsiteY3" fmla="*/ 193447 h 193446"/>
              <a:gd name="connsiteX4" fmla="*/ 908444 w 908444"/>
              <a:gd name="connsiteY4" fmla="*/ 193447 h 193446"/>
              <a:gd name="connsiteX5" fmla="*/ 0 w 908444"/>
              <a:gd name="connsiteY5" fmla="*/ 193447 h 193446"/>
              <a:gd name="connsiteX6" fmla="*/ 0 w 908444"/>
              <a:gd name="connsiteY6" fmla="*/ 193447 h 193446"/>
              <a:gd name="connsiteX7" fmla="*/ 0 w 908444"/>
              <a:gd name="connsiteY7" fmla="*/ 29925 h 193446"/>
              <a:gd name="connsiteX8" fmla="*/ 30460 w 908444"/>
              <a:gd name="connsiteY8" fmla="*/ 0 h 19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8444" h="193446">
                <a:moveTo>
                  <a:pt x="30460" y="0"/>
                </a:moveTo>
                <a:lnTo>
                  <a:pt x="877985" y="0"/>
                </a:lnTo>
                <a:cubicBezTo>
                  <a:pt x="894807" y="0"/>
                  <a:pt x="908444" y="13637"/>
                  <a:pt x="908444" y="30460"/>
                </a:cubicBezTo>
                <a:lnTo>
                  <a:pt x="908444" y="193447"/>
                </a:lnTo>
                <a:lnTo>
                  <a:pt x="908444" y="193447"/>
                </a:lnTo>
                <a:lnTo>
                  <a:pt x="0" y="193447"/>
                </a:lnTo>
                <a:lnTo>
                  <a:pt x="0" y="193447"/>
                </a:lnTo>
                <a:lnTo>
                  <a:pt x="0" y="29925"/>
                </a:lnTo>
                <a:cubicBezTo>
                  <a:pt x="292" y="13312"/>
                  <a:pt x="13844" y="-3"/>
                  <a:pt x="30460" y="0"/>
                </a:cubicBezTo>
                <a:close/>
              </a:path>
            </a:pathLst>
          </a:custGeom>
          <a:solidFill>
            <a:schemeClr val="bg1"/>
          </a:solidFill>
          <a:ln w="52917"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65F405F5-A092-403E-A5D8-69B3751FB0B5}"/>
              </a:ext>
            </a:extLst>
          </p:cNvPr>
          <p:cNvSpPr/>
          <p:nvPr/>
        </p:nvSpPr>
        <p:spPr>
          <a:xfrm>
            <a:off x="7252095" y="1781728"/>
            <a:ext cx="688814" cy="103670"/>
          </a:xfrm>
          <a:custGeom>
            <a:avLst/>
            <a:gdLst>
              <a:gd name="connsiteX0" fmla="*/ 13894 w 688814"/>
              <a:gd name="connsiteY0" fmla="*/ 0 h 103670"/>
              <a:gd name="connsiteX1" fmla="*/ 674921 w 688814"/>
              <a:gd name="connsiteY1" fmla="*/ 0 h 103670"/>
              <a:gd name="connsiteX2" fmla="*/ 688814 w 688814"/>
              <a:gd name="connsiteY2" fmla="*/ 14428 h 103670"/>
              <a:gd name="connsiteX3" fmla="*/ 688814 w 688814"/>
              <a:gd name="connsiteY3" fmla="*/ 89242 h 103670"/>
              <a:gd name="connsiteX4" fmla="*/ 674921 w 688814"/>
              <a:gd name="connsiteY4" fmla="*/ 103670 h 103670"/>
              <a:gd name="connsiteX5" fmla="*/ 13894 w 688814"/>
              <a:gd name="connsiteY5" fmla="*/ 103670 h 103670"/>
              <a:gd name="connsiteX6" fmla="*/ 0 w 688814"/>
              <a:gd name="connsiteY6" fmla="*/ 89242 h 103670"/>
              <a:gd name="connsiteX7" fmla="*/ 0 w 688814"/>
              <a:gd name="connsiteY7" fmla="*/ 14428 h 103670"/>
              <a:gd name="connsiteX8" fmla="*/ 13894 w 688814"/>
              <a:gd name="connsiteY8" fmla="*/ 0 h 10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8814" h="103670">
                <a:moveTo>
                  <a:pt x="13894" y="0"/>
                </a:moveTo>
                <a:lnTo>
                  <a:pt x="674921" y="0"/>
                </a:lnTo>
                <a:cubicBezTo>
                  <a:pt x="682680" y="288"/>
                  <a:pt x="688820" y="6664"/>
                  <a:pt x="688814" y="14428"/>
                </a:cubicBezTo>
                <a:lnTo>
                  <a:pt x="688814" y="89242"/>
                </a:lnTo>
                <a:cubicBezTo>
                  <a:pt x="688820" y="97007"/>
                  <a:pt x="682680" y="103383"/>
                  <a:pt x="674921" y="103670"/>
                </a:cubicBezTo>
                <a:lnTo>
                  <a:pt x="13894" y="103670"/>
                </a:lnTo>
                <a:cubicBezTo>
                  <a:pt x="6135" y="103383"/>
                  <a:pt x="-5" y="97007"/>
                  <a:pt x="0" y="89242"/>
                </a:cubicBezTo>
                <a:lnTo>
                  <a:pt x="0" y="14428"/>
                </a:lnTo>
                <a:cubicBezTo>
                  <a:pt x="-5" y="6664"/>
                  <a:pt x="6135" y="288"/>
                  <a:pt x="13894" y="0"/>
                </a:cubicBezTo>
                <a:close/>
              </a:path>
            </a:pathLst>
          </a:custGeom>
          <a:solidFill>
            <a:schemeClr val="accent2"/>
          </a:solidFill>
          <a:ln w="52917"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9519583-A87E-4AC0-A4C0-5D4A2A723790}"/>
              </a:ext>
            </a:extLst>
          </p:cNvPr>
          <p:cNvSpPr/>
          <p:nvPr/>
        </p:nvSpPr>
        <p:spPr>
          <a:xfrm>
            <a:off x="7252377" y="1930821"/>
            <a:ext cx="689067" cy="104204"/>
          </a:xfrm>
          <a:custGeom>
            <a:avLst/>
            <a:gdLst>
              <a:gd name="connsiteX0" fmla="*/ 14146 w 689067"/>
              <a:gd name="connsiteY0" fmla="*/ 0 h 104204"/>
              <a:gd name="connsiteX1" fmla="*/ 675173 w 689067"/>
              <a:gd name="connsiteY1" fmla="*/ 0 h 104204"/>
              <a:gd name="connsiteX2" fmla="*/ 689067 w 689067"/>
              <a:gd name="connsiteY2" fmla="*/ 14428 h 104204"/>
              <a:gd name="connsiteX3" fmla="*/ 689067 w 689067"/>
              <a:gd name="connsiteY3" fmla="*/ 89776 h 104204"/>
              <a:gd name="connsiteX4" fmla="*/ 675173 w 689067"/>
              <a:gd name="connsiteY4" fmla="*/ 104205 h 104204"/>
              <a:gd name="connsiteX5" fmla="*/ 14146 w 689067"/>
              <a:gd name="connsiteY5" fmla="*/ 104205 h 104204"/>
              <a:gd name="connsiteX6" fmla="*/ 253 w 689067"/>
              <a:gd name="connsiteY6" fmla="*/ 89776 h 104204"/>
              <a:gd name="connsiteX7" fmla="*/ 253 w 689067"/>
              <a:gd name="connsiteY7" fmla="*/ 17100 h 104204"/>
              <a:gd name="connsiteX8" fmla="*/ 11756 w 689067"/>
              <a:gd name="connsiteY8" fmla="*/ 247 h 104204"/>
              <a:gd name="connsiteX9" fmla="*/ 14146 w 689067"/>
              <a:gd name="connsiteY9" fmla="*/ 0 h 104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9067" h="104204">
                <a:moveTo>
                  <a:pt x="14146" y="0"/>
                </a:moveTo>
                <a:lnTo>
                  <a:pt x="675173" y="0"/>
                </a:lnTo>
                <a:cubicBezTo>
                  <a:pt x="682932" y="287"/>
                  <a:pt x="689072" y="6664"/>
                  <a:pt x="689067" y="14428"/>
                </a:cubicBezTo>
                <a:lnTo>
                  <a:pt x="689067" y="89776"/>
                </a:lnTo>
                <a:cubicBezTo>
                  <a:pt x="689072" y="97541"/>
                  <a:pt x="682932" y="103916"/>
                  <a:pt x="675173" y="104205"/>
                </a:cubicBezTo>
                <a:lnTo>
                  <a:pt x="14146" y="104205"/>
                </a:lnTo>
                <a:cubicBezTo>
                  <a:pt x="6387" y="103916"/>
                  <a:pt x="247" y="97541"/>
                  <a:pt x="253" y="89776"/>
                </a:cubicBezTo>
                <a:lnTo>
                  <a:pt x="253" y="17100"/>
                </a:lnTo>
                <a:cubicBezTo>
                  <a:pt x="-1224" y="9270"/>
                  <a:pt x="3926" y="1724"/>
                  <a:pt x="11756" y="247"/>
                </a:cubicBezTo>
                <a:cubicBezTo>
                  <a:pt x="12544" y="98"/>
                  <a:pt x="13344" y="16"/>
                  <a:pt x="14146" y="0"/>
                </a:cubicBezTo>
                <a:close/>
              </a:path>
            </a:pathLst>
          </a:custGeom>
          <a:solidFill>
            <a:schemeClr val="accent2"/>
          </a:solidFill>
          <a:ln w="52917"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284DD925-901E-4CF5-B6F5-576E14F8645F}"/>
              </a:ext>
            </a:extLst>
          </p:cNvPr>
          <p:cNvSpPr/>
          <p:nvPr/>
        </p:nvSpPr>
        <p:spPr>
          <a:xfrm>
            <a:off x="7252629" y="2081517"/>
            <a:ext cx="688814" cy="104204"/>
          </a:xfrm>
          <a:custGeom>
            <a:avLst/>
            <a:gdLst>
              <a:gd name="connsiteX0" fmla="*/ 13894 w 688814"/>
              <a:gd name="connsiteY0" fmla="*/ 0 h 104204"/>
              <a:gd name="connsiteX1" fmla="*/ 674921 w 688814"/>
              <a:gd name="connsiteY1" fmla="*/ 0 h 104204"/>
              <a:gd name="connsiteX2" fmla="*/ 688814 w 688814"/>
              <a:gd name="connsiteY2" fmla="*/ 14428 h 104204"/>
              <a:gd name="connsiteX3" fmla="*/ 688814 w 688814"/>
              <a:gd name="connsiteY3" fmla="*/ 89776 h 104204"/>
              <a:gd name="connsiteX4" fmla="*/ 674921 w 688814"/>
              <a:gd name="connsiteY4" fmla="*/ 104205 h 104204"/>
              <a:gd name="connsiteX5" fmla="*/ 13894 w 688814"/>
              <a:gd name="connsiteY5" fmla="*/ 104205 h 104204"/>
              <a:gd name="connsiteX6" fmla="*/ 0 w 688814"/>
              <a:gd name="connsiteY6" fmla="*/ 89776 h 104204"/>
              <a:gd name="connsiteX7" fmla="*/ 0 w 688814"/>
              <a:gd name="connsiteY7" fmla="*/ 14428 h 104204"/>
              <a:gd name="connsiteX8" fmla="*/ 13894 w 688814"/>
              <a:gd name="connsiteY8" fmla="*/ 0 h 104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8814" h="104204">
                <a:moveTo>
                  <a:pt x="13894" y="0"/>
                </a:moveTo>
                <a:lnTo>
                  <a:pt x="674921" y="0"/>
                </a:lnTo>
                <a:cubicBezTo>
                  <a:pt x="682680" y="289"/>
                  <a:pt x="688820" y="6664"/>
                  <a:pt x="688814" y="14428"/>
                </a:cubicBezTo>
                <a:lnTo>
                  <a:pt x="688814" y="89776"/>
                </a:lnTo>
                <a:cubicBezTo>
                  <a:pt x="688820" y="97541"/>
                  <a:pt x="682680" y="103916"/>
                  <a:pt x="674921" y="104205"/>
                </a:cubicBezTo>
                <a:lnTo>
                  <a:pt x="13894" y="104205"/>
                </a:lnTo>
                <a:cubicBezTo>
                  <a:pt x="6135" y="103916"/>
                  <a:pt x="-5" y="97541"/>
                  <a:pt x="0" y="89776"/>
                </a:cubicBezTo>
                <a:lnTo>
                  <a:pt x="0" y="14428"/>
                </a:lnTo>
                <a:cubicBezTo>
                  <a:pt x="-5" y="6664"/>
                  <a:pt x="6135" y="289"/>
                  <a:pt x="13894" y="0"/>
                </a:cubicBezTo>
                <a:close/>
              </a:path>
            </a:pathLst>
          </a:custGeom>
          <a:solidFill>
            <a:schemeClr val="accent2"/>
          </a:solidFill>
          <a:ln w="52917" cap="flat">
            <a:noFill/>
            <a:prstDash val="solid"/>
            <a:miter/>
          </a:ln>
        </p:spPr>
        <p:txBody>
          <a:bodyPr rtlCol="0" anchor="ctr"/>
          <a:lstStyle/>
          <a:p>
            <a:endParaRPr lang="en-US"/>
          </a:p>
        </p:txBody>
      </p:sp>
      <p:cxnSp>
        <p:nvCxnSpPr>
          <p:cNvPr id="17" name="Connector: Elbow 16">
            <a:extLst>
              <a:ext uri="{FF2B5EF4-FFF2-40B4-BE49-F238E27FC236}">
                <a16:creationId xmlns:a16="http://schemas.microsoft.com/office/drawing/2014/main" id="{33F32B16-DB84-409F-8543-15E86C0D522A}"/>
              </a:ext>
            </a:extLst>
          </p:cNvPr>
          <p:cNvCxnSpPr>
            <a:stCxn id="7" idx="0"/>
          </p:cNvCxnSpPr>
          <p:nvPr/>
        </p:nvCxnSpPr>
        <p:spPr>
          <a:xfrm rot="5400000" flipH="1" flipV="1">
            <a:off x="6387897" y="1328518"/>
            <a:ext cx="177078" cy="1278786"/>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0181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34B44-ADBF-2D46-8CE6-B9B5DAE1ED71}"/>
              </a:ext>
            </a:extLst>
          </p:cNvPr>
          <p:cNvSpPr>
            <a:spLocks noGrp="1"/>
          </p:cNvSpPr>
          <p:nvPr>
            <p:ph type="title"/>
          </p:nvPr>
        </p:nvSpPr>
        <p:spPr>
          <a:xfrm>
            <a:off x="283103" y="712141"/>
            <a:ext cx="8281034" cy="3835500"/>
          </a:xfrm>
        </p:spPr>
        <p:txBody>
          <a:bodyPr/>
          <a:lstStyle/>
          <a:p>
            <a:pPr lvl="0" algn="r">
              <a:buClr>
                <a:srgbClr val="000000"/>
              </a:buClr>
              <a:buSzTx/>
            </a:pPr>
            <a:r>
              <a:rPr lang="en-US" sz="4400" dirty="0">
                <a:solidFill>
                  <a:schemeClr val="tx1"/>
                </a:solidFill>
              </a:rPr>
              <a:t>Just because you need to create a data warehouse, you may not need to you use Azure Synapse.</a:t>
            </a:r>
            <a:br>
              <a:rPr lang="en-US" sz="4400" dirty="0">
                <a:solidFill>
                  <a:schemeClr val="tx1"/>
                </a:solidFill>
              </a:rPr>
            </a:br>
            <a:r>
              <a:rPr lang="en-US" sz="4400" dirty="0">
                <a:solidFill>
                  <a:schemeClr val="tx1"/>
                </a:solidFill>
              </a:rPr>
              <a:t>-But Why?</a:t>
            </a:r>
          </a:p>
        </p:txBody>
      </p:sp>
    </p:spTree>
    <p:extLst>
      <p:ext uri="{BB962C8B-B14F-4D97-AF65-F5344CB8AC3E}">
        <p14:creationId xmlns:p14="http://schemas.microsoft.com/office/powerpoint/2010/main" val="1249655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1990E-AB34-455D-8190-859A0C40BE4B}"/>
              </a:ext>
            </a:extLst>
          </p:cNvPr>
          <p:cNvSpPr>
            <a:spLocks noGrp="1"/>
          </p:cNvSpPr>
          <p:nvPr>
            <p:ph type="title"/>
          </p:nvPr>
        </p:nvSpPr>
        <p:spPr>
          <a:xfrm>
            <a:off x="222380" y="434176"/>
            <a:ext cx="6056500" cy="697312"/>
          </a:xfrm>
        </p:spPr>
        <p:txBody>
          <a:bodyPr/>
          <a:lstStyle/>
          <a:p>
            <a:r>
              <a:rPr lang="en-US" dirty="0"/>
              <a:t>Azure SQL DB vs. Azure Synapse</a:t>
            </a:r>
          </a:p>
        </p:txBody>
      </p:sp>
      <p:sp>
        <p:nvSpPr>
          <p:cNvPr id="4" name="Rectangle 3">
            <a:extLst>
              <a:ext uri="{FF2B5EF4-FFF2-40B4-BE49-F238E27FC236}">
                <a16:creationId xmlns:a16="http://schemas.microsoft.com/office/drawing/2014/main" id="{55E154E4-FB8D-4FD6-AD1B-8DEFB803F5A4}"/>
              </a:ext>
            </a:extLst>
          </p:cNvPr>
          <p:cNvSpPr/>
          <p:nvPr/>
        </p:nvSpPr>
        <p:spPr>
          <a:xfrm>
            <a:off x="43570" y="4815696"/>
            <a:ext cx="4012024" cy="253916"/>
          </a:xfrm>
          <a:prstGeom prst="rect">
            <a:avLst/>
          </a:prstGeom>
        </p:spPr>
        <p:txBody>
          <a:bodyPr wrap="square">
            <a:spAutoFit/>
          </a:bodyPr>
          <a:lstStyle/>
          <a:p>
            <a:r>
              <a:rPr lang="en-US" sz="1000" dirty="0">
                <a:hlinkClick r:id="rId2"/>
              </a:rPr>
              <a:t>https://stackify.com/azure-sql-database-vs-warehouse/</a:t>
            </a:r>
            <a:endParaRPr lang="en-US" sz="1000" dirty="0"/>
          </a:p>
        </p:txBody>
      </p:sp>
      <p:graphicFrame>
        <p:nvGraphicFramePr>
          <p:cNvPr id="5" name="Table 4">
            <a:extLst>
              <a:ext uri="{FF2B5EF4-FFF2-40B4-BE49-F238E27FC236}">
                <a16:creationId xmlns:a16="http://schemas.microsoft.com/office/drawing/2014/main" id="{3CD1FCBE-4D38-4218-A00C-8EED41A9C610}"/>
              </a:ext>
            </a:extLst>
          </p:cNvPr>
          <p:cNvGraphicFramePr>
            <a:graphicFrameLocks noGrp="1"/>
          </p:cNvGraphicFramePr>
          <p:nvPr>
            <p:extLst>
              <p:ext uri="{D42A27DB-BD31-4B8C-83A1-F6EECF244321}">
                <p14:modId xmlns:p14="http://schemas.microsoft.com/office/powerpoint/2010/main" val="238573447"/>
              </p:ext>
            </p:extLst>
          </p:nvPr>
        </p:nvGraphicFramePr>
        <p:xfrm>
          <a:off x="565745" y="1242651"/>
          <a:ext cx="7855439" cy="3331967"/>
        </p:xfrm>
        <a:graphic>
          <a:graphicData uri="http://schemas.openxmlformats.org/drawingml/2006/table">
            <a:tbl>
              <a:tblPr firstRow="1" firstCol="1" bandRow="1">
                <a:tableStyleId>{073A0DAA-6AF3-43AB-8588-CEC1D06C72B9}</a:tableStyleId>
              </a:tblPr>
              <a:tblGrid>
                <a:gridCol w="3923789">
                  <a:extLst>
                    <a:ext uri="{9D8B030D-6E8A-4147-A177-3AD203B41FA5}">
                      <a16:colId xmlns:a16="http://schemas.microsoft.com/office/drawing/2014/main" val="2243538896"/>
                    </a:ext>
                  </a:extLst>
                </a:gridCol>
                <a:gridCol w="1965825">
                  <a:extLst>
                    <a:ext uri="{9D8B030D-6E8A-4147-A177-3AD203B41FA5}">
                      <a16:colId xmlns:a16="http://schemas.microsoft.com/office/drawing/2014/main" val="3728306021"/>
                    </a:ext>
                  </a:extLst>
                </a:gridCol>
                <a:gridCol w="1965825">
                  <a:extLst>
                    <a:ext uri="{9D8B030D-6E8A-4147-A177-3AD203B41FA5}">
                      <a16:colId xmlns:a16="http://schemas.microsoft.com/office/drawing/2014/main" val="3598362783"/>
                    </a:ext>
                  </a:extLst>
                </a:gridCol>
              </a:tblGrid>
              <a:tr h="540715">
                <a:tc>
                  <a:txBody>
                    <a:bodyPr/>
                    <a:lstStyle/>
                    <a:p>
                      <a:pPr algn="ctr"/>
                      <a:r>
                        <a:rPr lang="en-US" sz="900" dirty="0"/>
                        <a:t>Capability</a:t>
                      </a:r>
                    </a:p>
                  </a:txBody>
                  <a:tcPr marL="13167" marR="13167" marT="13167" marB="13167" anchor="ctr"/>
                </a:tc>
                <a:tc>
                  <a:txBody>
                    <a:bodyPr/>
                    <a:lstStyle/>
                    <a:p>
                      <a:pPr algn="ctr" fontAlgn="ctr"/>
                      <a:r>
                        <a:rPr lang="en-US" sz="900" dirty="0">
                          <a:effectLst/>
                        </a:rPr>
                        <a:t>Azure SQL Database</a:t>
                      </a:r>
                    </a:p>
                  </a:txBody>
                  <a:tcPr marL="13167" marR="13167" marT="13167" marB="13167" anchor="ctr"/>
                </a:tc>
                <a:tc>
                  <a:txBody>
                    <a:bodyPr/>
                    <a:lstStyle/>
                    <a:p>
                      <a:pPr algn="ctr" fontAlgn="ctr"/>
                      <a:r>
                        <a:rPr lang="en-US" sz="900" dirty="0">
                          <a:effectLst/>
                        </a:rPr>
                        <a:t>Azure Synapse</a:t>
                      </a:r>
                    </a:p>
                  </a:txBody>
                  <a:tcPr marL="13167" marR="13167" marT="13167" marB="13167" anchor="ctr"/>
                </a:tc>
                <a:extLst>
                  <a:ext uri="{0D108BD9-81ED-4DB2-BD59-A6C34878D82A}">
                    <a16:rowId xmlns:a16="http://schemas.microsoft.com/office/drawing/2014/main" val="347195057"/>
                  </a:ext>
                </a:extLst>
              </a:tr>
              <a:tr h="248436">
                <a:tc>
                  <a:txBody>
                    <a:bodyPr/>
                    <a:lstStyle/>
                    <a:p>
                      <a:pPr algn="ctr" fontAlgn="ctr"/>
                      <a:r>
                        <a:rPr lang="en-US" sz="900" dirty="0">
                          <a:effectLst/>
                        </a:rPr>
                        <a:t>Data type</a:t>
                      </a:r>
                    </a:p>
                  </a:txBody>
                  <a:tcPr marL="39500" marR="39500" marT="19750" marB="19750" anchor="ctr"/>
                </a:tc>
                <a:tc>
                  <a:txBody>
                    <a:bodyPr/>
                    <a:lstStyle/>
                    <a:p>
                      <a:pPr algn="ctr" fontAlgn="ctr"/>
                      <a:r>
                        <a:rPr lang="en-US" sz="900" dirty="0">
                          <a:effectLst/>
                        </a:rPr>
                        <a:t>Relational</a:t>
                      </a:r>
                    </a:p>
                  </a:txBody>
                  <a:tcPr marL="39500" marR="39500" marT="19750" marB="19750" anchor="ctr"/>
                </a:tc>
                <a:tc>
                  <a:txBody>
                    <a:bodyPr/>
                    <a:lstStyle/>
                    <a:p>
                      <a:pPr algn="ctr" fontAlgn="ctr"/>
                      <a:r>
                        <a:rPr lang="en-US" sz="900">
                          <a:effectLst/>
                        </a:rPr>
                        <a:t>Relational</a:t>
                      </a:r>
                    </a:p>
                  </a:txBody>
                  <a:tcPr marL="39500" marR="39500" marT="19750" marB="19750" anchor="ctr"/>
                </a:tc>
                <a:extLst>
                  <a:ext uri="{0D108BD9-81ED-4DB2-BD59-A6C34878D82A}">
                    <a16:rowId xmlns:a16="http://schemas.microsoft.com/office/drawing/2014/main" val="1493623909"/>
                  </a:ext>
                </a:extLst>
              </a:tr>
              <a:tr h="233822">
                <a:tc>
                  <a:txBody>
                    <a:bodyPr/>
                    <a:lstStyle/>
                    <a:p>
                      <a:pPr algn="ctr" fontAlgn="ctr"/>
                      <a:r>
                        <a:rPr lang="en-US" sz="900" dirty="0">
                          <a:effectLst/>
                        </a:rPr>
                        <a:t>Active geo-replication</a:t>
                      </a:r>
                    </a:p>
                  </a:txBody>
                  <a:tcPr marL="13167" marR="13167" marT="13167" marB="13167" anchor="ctr"/>
                </a:tc>
                <a:tc>
                  <a:txBody>
                    <a:bodyPr/>
                    <a:lstStyle/>
                    <a:p>
                      <a:pPr algn="ctr" fontAlgn="ctr"/>
                      <a:r>
                        <a:rPr lang="en-US" sz="900">
                          <a:effectLst/>
                        </a:rPr>
                        <a:t>Yes</a:t>
                      </a:r>
                    </a:p>
                  </a:txBody>
                  <a:tcPr marL="13167" marR="13167" marT="13167" marB="13167" anchor="ctr"/>
                </a:tc>
                <a:tc>
                  <a:txBody>
                    <a:bodyPr/>
                    <a:lstStyle/>
                    <a:p>
                      <a:pPr algn="ctr" fontAlgn="ctr"/>
                      <a:r>
                        <a:rPr lang="en-US" sz="900">
                          <a:effectLst/>
                        </a:rPr>
                        <a:t>No</a:t>
                      </a:r>
                    </a:p>
                  </a:txBody>
                  <a:tcPr marL="13167" marR="13167" marT="13167" marB="13167" anchor="ctr"/>
                </a:tc>
                <a:extLst>
                  <a:ext uri="{0D108BD9-81ED-4DB2-BD59-A6C34878D82A}">
                    <a16:rowId xmlns:a16="http://schemas.microsoft.com/office/drawing/2014/main" val="1216598163"/>
                  </a:ext>
                </a:extLst>
              </a:tr>
              <a:tr h="233822">
                <a:tc>
                  <a:txBody>
                    <a:bodyPr/>
                    <a:lstStyle/>
                    <a:p>
                      <a:pPr algn="ctr" fontAlgn="ctr"/>
                      <a:r>
                        <a:rPr lang="en-US" sz="900">
                          <a:effectLst/>
                        </a:rPr>
                        <a:t>Dynamic Data Masking</a:t>
                      </a:r>
                    </a:p>
                  </a:txBody>
                  <a:tcPr marL="13167" marR="13167" marT="13167" marB="13167" anchor="ctr"/>
                </a:tc>
                <a:tc>
                  <a:txBody>
                    <a:bodyPr/>
                    <a:lstStyle/>
                    <a:p>
                      <a:pPr algn="ctr" fontAlgn="ctr"/>
                      <a:r>
                        <a:rPr lang="en-US" sz="900">
                          <a:effectLst/>
                        </a:rPr>
                        <a:t>Yes</a:t>
                      </a:r>
                    </a:p>
                  </a:txBody>
                  <a:tcPr marL="13167" marR="13167" marT="13167" marB="13167" anchor="ctr"/>
                </a:tc>
                <a:tc>
                  <a:txBody>
                    <a:bodyPr/>
                    <a:lstStyle/>
                    <a:p>
                      <a:pPr algn="ctr" fontAlgn="ctr"/>
                      <a:r>
                        <a:rPr lang="en-US" sz="900">
                          <a:effectLst/>
                        </a:rPr>
                        <a:t>No</a:t>
                      </a:r>
                    </a:p>
                  </a:txBody>
                  <a:tcPr marL="13167" marR="13167" marT="13167" marB="13167" anchor="ctr"/>
                </a:tc>
                <a:extLst>
                  <a:ext uri="{0D108BD9-81ED-4DB2-BD59-A6C34878D82A}">
                    <a16:rowId xmlns:a16="http://schemas.microsoft.com/office/drawing/2014/main" val="3243973049"/>
                  </a:ext>
                </a:extLst>
              </a:tr>
              <a:tr h="233822">
                <a:tc>
                  <a:txBody>
                    <a:bodyPr/>
                    <a:lstStyle/>
                    <a:p>
                      <a:pPr algn="ctr" fontAlgn="ctr"/>
                      <a:r>
                        <a:rPr lang="en-US" sz="900">
                          <a:effectLst/>
                        </a:rPr>
                        <a:t>Data Encryption at rest</a:t>
                      </a:r>
                    </a:p>
                  </a:txBody>
                  <a:tcPr marL="13167" marR="13167" marT="13167" marB="13167" anchor="ctr"/>
                </a:tc>
                <a:tc>
                  <a:txBody>
                    <a:bodyPr/>
                    <a:lstStyle/>
                    <a:p>
                      <a:pPr algn="ctr" fontAlgn="ctr"/>
                      <a:r>
                        <a:rPr lang="en-US" sz="900">
                          <a:effectLst/>
                        </a:rPr>
                        <a:t>Yes</a:t>
                      </a:r>
                    </a:p>
                  </a:txBody>
                  <a:tcPr marL="13167" marR="13167" marT="13167" marB="13167" anchor="ctr"/>
                </a:tc>
                <a:tc>
                  <a:txBody>
                    <a:bodyPr/>
                    <a:lstStyle/>
                    <a:p>
                      <a:pPr algn="ctr" fontAlgn="ctr"/>
                      <a:r>
                        <a:rPr lang="en-US" sz="900">
                          <a:effectLst/>
                        </a:rPr>
                        <a:t>Yes</a:t>
                      </a:r>
                    </a:p>
                  </a:txBody>
                  <a:tcPr marL="13167" marR="13167" marT="13167" marB="13167" anchor="ctr"/>
                </a:tc>
                <a:extLst>
                  <a:ext uri="{0D108BD9-81ED-4DB2-BD59-A6C34878D82A}">
                    <a16:rowId xmlns:a16="http://schemas.microsoft.com/office/drawing/2014/main" val="1016719294"/>
                  </a:ext>
                </a:extLst>
              </a:tr>
              <a:tr h="233822">
                <a:tc>
                  <a:txBody>
                    <a:bodyPr/>
                    <a:lstStyle/>
                    <a:p>
                      <a:pPr algn="ctr" fontAlgn="ctr"/>
                      <a:r>
                        <a:rPr lang="en-US" sz="900">
                          <a:effectLst/>
                        </a:rPr>
                        <a:t>Polybase T-SQL queries</a:t>
                      </a:r>
                    </a:p>
                  </a:txBody>
                  <a:tcPr marL="13167" marR="13167" marT="13167" marB="13167" anchor="ctr"/>
                </a:tc>
                <a:tc>
                  <a:txBody>
                    <a:bodyPr/>
                    <a:lstStyle/>
                    <a:p>
                      <a:pPr algn="ctr" fontAlgn="ctr"/>
                      <a:r>
                        <a:rPr lang="en-US" sz="900">
                          <a:effectLst/>
                        </a:rPr>
                        <a:t>No</a:t>
                      </a:r>
                      <a:endParaRPr lang="en-US" sz="900" dirty="0">
                        <a:effectLst/>
                      </a:endParaRPr>
                    </a:p>
                  </a:txBody>
                  <a:tcPr marL="13167" marR="13167" marT="13167" marB="13167" anchor="ctr"/>
                </a:tc>
                <a:tc>
                  <a:txBody>
                    <a:bodyPr/>
                    <a:lstStyle/>
                    <a:p>
                      <a:pPr algn="ctr" fontAlgn="ctr"/>
                      <a:r>
                        <a:rPr lang="en-US" sz="900">
                          <a:effectLst/>
                        </a:rPr>
                        <a:t>Yes</a:t>
                      </a:r>
                    </a:p>
                  </a:txBody>
                  <a:tcPr marL="13167" marR="13167" marT="13167" marB="13167" anchor="ctr"/>
                </a:tc>
                <a:extLst>
                  <a:ext uri="{0D108BD9-81ED-4DB2-BD59-A6C34878D82A}">
                    <a16:rowId xmlns:a16="http://schemas.microsoft.com/office/drawing/2014/main" val="1901880060"/>
                  </a:ext>
                </a:extLst>
              </a:tr>
              <a:tr h="233822">
                <a:tc>
                  <a:txBody>
                    <a:bodyPr/>
                    <a:lstStyle/>
                    <a:p>
                      <a:pPr algn="ctr" fontAlgn="ctr"/>
                      <a:r>
                        <a:rPr lang="en-US" sz="900">
                          <a:effectLst/>
                        </a:rPr>
                        <a:t>Automatic Tuning</a:t>
                      </a:r>
                    </a:p>
                  </a:txBody>
                  <a:tcPr marL="13167" marR="13167" marT="13167" marB="13167" anchor="ctr"/>
                </a:tc>
                <a:tc>
                  <a:txBody>
                    <a:bodyPr/>
                    <a:lstStyle/>
                    <a:p>
                      <a:pPr algn="ctr" fontAlgn="ctr"/>
                      <a:r>
                        <a:rPr lang="en-US" sz="900">
                          <a:effectLst/>
                        </a:rPr>
                        <a:t>Yes</a:t>
                      </a:r>
                    </a:p>
                  </a:txBody>
                  <a:tcPr marL="13167" marR="13167" marT="13167" marB="13167" anchor="ctr"/>
                </a:tc>
                <a:tc>
                  <a:txBody>
                    <a:bodyPr/>
                    <a:lstStyle/>
                    <a:p>
                      <a:pPr algn="ctr" fontAlgn="ctr"/>
                      <a:r>
                        <a:rPr lang="en-US" sz="900">
                          <a:effectLst/>
                        </a:rPr>
                        <a:t>No</a:t>
                      </a:r>
                    </a:p>
                  </a:txBody>
                  <a:tcPr marL="13167" marR="13167" marT="13167" marB="13167" anchor="ctr"/>
                </a:tc>
                <a:extLst>
                  <a:ext uri="{0D108BD9-81ED-4DB2-BD59-A6C34878D82A}">
                    <a16:rowId xmlns:a16="http://schemas.microsoft.com/office/drawing/2014/main" val="1866608049"/>
                  </a:ext>
                </a:extLst>
              </a:tr>
              <a:tr h="336120">
                <a:tc>
                  <a:txBody>
                    <a:bodyPr/>
                    <a:lstStyle/>
                    <a:p>
                      <a:pPr algn="ctr" fontAlgn="ctr"/>
                      <a:r>
                        <a:rPr lang="en-US" sz="900" dirty="0">
                          <a:effectLst/>
                        </a:rPr>
                        <a:t>Massive Parallel Processing (MPP)</a:t>
                      </a:r>
                    </a:p>
                  </a:txBody>
                  <a:tcPr marL="13167" marR="13167" marT="13167" marB="13167" anchor="ctr"/>
                </a:tc>
                <a:tc>
                  <a:txBody>
                    <a:bodyPr/>
                    <a:lstStyle/>
                    <a:p>
                      <a:pPr algn="ctr" fontAlgn="ctr"/>
                      <a:r>
                        <a:rPr lang="en-US" sz="900">
                          <a:effectLst/>
                        </a:rPr>
                        <a:t>No</a:t>
                      </a:r>
                    </a:p>
                  </a:txBody>
                  <a:tcPr marL="13167" marR="13167" marT="13167" marB="13167" anchor="ctr"/>
                </a:tc>
                <a:tc>
                  <a:txBody>
                    <a:bodyPr/>
                    <a:lstStyle/>
                    <a:p>
                      <a:pPr algn="ctr" fontAlgn="ctr"/>
                      <a:r>
                        <a:rPr lang="en-US" sz="900">
                          <a:effectLst/>
                        </a:rPr>
                        <a:t>Yes</a:t>
                      </a:r>
                    </a:p>
                  </a:txBody>
                  <a:tcPr marL="13167" marR="13167" marT="13167" marB="13167" anchor="ctr"/>
                </a:tc>
                <a:extLst>
                  <a:ext uri="{0D108BD9-81ED-4DB2-BD59-A6C34878D82A}">
                    <a16:rowId xmlns:a16="http://schemas.microsoft.com/office/drawing/2014/main" val="987907102"/>
                  </a:ext>
                </a:extLst>
              </a:tr>
              <a:tr h="233822">
                <a:tc>
                  <a:txBody>
                    <a:bodyPr/>
                    <a:lstStyle/>
                    <a:p>
                      <a:pPr algn="ctr" fontAlgn="ctr"/>
                      <a:r>
                        <a:rPr lang="en-US" sz="900">
                          <a:effectLst/>
                        </a:rPr>
                        <a:t>Ability to pause and resume</a:t>
                      </a:r>
                    </a:p>
                  </a:txBody>
                  <a:tcPr marL="13167" marR="13167" marT="13167" marB="13167" anchor="ctr"/>
                </a:tc>
                <a:tc>
                  <a:txBody>
                    <a:bodyPr/>
                    <a:lstStyle/>
                    <a:p>
                      <a:pPr algn="ctr" fontAlgn="ctr"/>
                      <a:r>
                        <a:rPr lang="en-US" sz="900">
                          <a:effectLst/>
                        </a:rPr>
                        <a:t>No</a:t>
                      </a:r>
                    </a:p>
                  </a:txBody>
                  <a:tcPr marL="13167" marR="13167" marT="13167" marB="13167" anchor="ctr"/>
                </a:tc>
                <a:tc>
                  <a:txBody>
                    <a:bodyPr/>
                    <a:lstStyle/>
                    <a:p>
                      <a:pPr algn="ctr" fontAlgn="ctr"/>
                      <a:r>
                        <a:rPr lang="en-US" sz="900">
                          <a:effectLst/>
                        </a:rPr>
                        <a:t>Yes</a:t>
                      </a:r>
                    </a:p>
                  </a:txBody>
                  <a:tcPr marL="13167" marR="13167" marT="13167" marB="13167" anchor="ctr"/>
                </a:tc>
                <a:extLst>
                  <a:ext uri="{0D108BD9-81ED-4DB2-BD59-A6C34878D82A}">
                    <a16:rowId xmlns:a16="http://schemas.microsoft.com/office/drawing/2014/main" val="3192296968"/>
                  </a:ext>
                </a:extLst>
              </a:tr>
              <a:tr h="336120">
                <a:tc>
                  <a:txBody>
                    <a:bodyPr/>
                    <a:lstStyle/>
                    <a:p>
                      <a:pPr algn="ctr" fontAlgn="ctr"/>
                      <a:r>
                        <a:rPr lang="en-US" sz="900" dirty="0">
                          <a:effectLst/>
                        </a:rPr>
                        <a:t>Max amount of data per database</a:t>
                      </a:r>
                    </a:p>
                  </a:txBody>
                  <a:tcPr marL="13167" marR="13167" marT="13167" marB="13167" anchor="ctr"/>
                </a:tc>
                <a:tc>
                  <a:txBody>
                    <a:bodyPr/>
                    <a:lstStyle/>
                    <a:p>
                      <a:pPr algn="ctr" fontAlgn="ctr"/>
                      <a:r>
                        <a:rPr lang="en-US" sz="900">
                          <a:effectLst/>
                        </a:rPr>
                        <a:t>4TB</a:t>
                      </a:r>
                    </a:p>
                  </a:txBody>
                  <a:tcPr marL="13167" marR="13167" marT="13167" marB="13167" anchor="ctr"/>
                </a:tc>
                <a:tc>
                  <a:txBody>
                    <a:bodyPr/>
                    <a:lstStyle/>
                    <a:p>
                      <a:pPr algn="ctr" fontAlgn="ctr"/>
                      <a:r>
                        <a:rPr lang="en-US" sz="900">
                          <a:effectLst/>
                        </a:rPr>
                        <a:t>1PB</a:t>
                      </a:r>
                    </a:p>
                  </a:txBody>
                  <a:tcPr marL="13167" marR="13167" marT="13167" marB="13167" anchor="ctr"/>
                </a:tc>
                <a:extLst>
                  <a:ext uri="{0D108BD9-81ED-4DB2-BD59-A6C34878D82A}">
                    <a16:rowId xmlns:a16="http://schemas.microsoft.com/office/drawing/2014/main" val="543118691"/>
                  </a:ext>
                </a:extLst>
              </a:tr>
              <a:tr h="233822">
                <a:tc>
                  <a:txBody>
                    <a:bodyPr/>
                    <a:lstStyle/>
                    <a:p>
                      <a:pPr algn="ctr" fontAlgn="ctr"/>
                      <a:r>
                        <a:rPr lang="en-US" sz="900">
                          <a:effectLst/>
                        </a:rPr>
                        <a:t>Max concurrent open sessions</a:t>
                      </a:r>
                    </a:p>
                  </a:txBody>
                  <a:tcPr marL="13167" marR="13167" marT="13167" marB="13167" anchor="ctr"/>
                </a:tc>
                <a:tc>
                  <a:txBody>
                    <a:bodyPr/>
                    <a:lstStyle/>
                    <a:p>
                      <a:pPr algn="ctr" fontAlgn="ctr"/>
                      <a:r>
                        <a:rPr lang="en-US" sz="900">
                          <a:effectLst/>
                        </a:rPr>
                        <a:t>30000</a:t>
                      </a:r>
                    </a:p>
                  </a:txBody>
                  <a:tcPr marL="13167" marR="13167" marT="13167" marB="13167" anchor="ctr"/>
                </a:tc>
                <a:tc>
                  <a:txBody>
                    <a:bodyPr/>
                    <a:lstStyle/>
                    <a:p>
                      <a:pPr algn="ctr" fontAlgn="ctr"/>
                      <a:r>
                        <a:rPr lang="en-US" sz="900">
                          <a:effectLst/>
                        </a:rPr>
                        <a:t>1024</a:t>
                      </a:r>
                    </a:p>
                  </a:txBody>
                  <a:tcPr marL="13167" marR="13167" marT="13167" marB="13167" anchor="ctr"/>
                </a:tc>
                <a:extLst>
                  <a:ext uri="{0D108BD9-81ED-4DB2-BD59-A6C34878D82A}">
                    <a16:rowId xmlns:a16="http://schemas.microsoft.com/office/drawing/2014/main" val="2701603927"/>
                  </a:ext>
                </a:extLst>
              </a:tr>
              <a:tr h="233822">
                <a:tc>
                  <a:txBody>
                    <a:bodyPr/>
                    <a:lstStyle/>
                    <a:p>
                      <a:pPr algn="ctr" fontAlgn="ctr"/>
                      <a:r>
                        <a:rPr lang="en-US" sz="900" dirty="0">
                          <a:effectLst/>
                        </a:rPr>
                        <a:t>Max concurrent queries</a:t>
                      </a:r>
                    </a:p>
                  </a:txBody>
                  <a:tcPr marL="13167" marR="13167" marT="13167" marB="13167" anchor="ctr"/>
                </a:tc>
                <a:tc>
                  <a:txBody>
                    <a:bodyPr/>
                    <a:lstStyle/>
                    <a:p>
                      <a:pPr algn="ctr" fontAlgn="ctr"/>
                      <a:r>
                        <a:rPr lang="en-US" sz="900">
                          <a:effectLst/>
                        </a:rPr>
                        <a:t>6400</a:t>
                      </a:r>
                    </a:p>
                  </a:txBody>
                  <a:tcPr marL="13167" marR="13167" marT="13167" marB="13167" anchor="ctr"/>
                </a:tc>
                <a:tc>
                  <a:txBody>
                    <a:bodyPr/>
                    <a:lstStyle/>
                    <a:p>
                      <a:pPr algn="ctr" fontAlgn="ctr"/>
                      <a:r>
                        <a:rPr lang="en-US" sz="900" dirty="0">
                          <a:effectLst/>
                        </a:rPr>
                        <a:t>128</a:t>
                      </a:r>
                    </a:p>
                  </a:txBody>
                  <a:tcPr marL="13167" marR="13167" marT="13167" marB="13167" anchor="ctr"/>
                </a:tc>
                <a:extLst>
                  <a:ext uri="{0D108BD9-81ED-4DB2-BD59-A6C34878D82A}">
                    <a16:rowId xmlns:a16="http://schemas.microsoft.com/office/drawing/2014/main" val="1658325485"/>
                  </a:ext>
                </a:extLst>
              </a:tr>
            </a:tbl>
          </a:graphicData>
        </a:graphic>
      </p:graphicFrame>
      <p:sp>
        <p:nvSpPr>
          <p:cNvPr id="3" name="Rectangle 2">
            <a:extLst>
              <a:ext uri="{FF2B5EF4-FFF2-40B4-BE49-F238E27FC236}">
                <a16:creationId xmlns:a16="http://schemas.microsoft.com/office/drawing/2014/main" id="{81CFEB64-8C26-47C2-95D6-6E714D8BE707}"/>
              </a:ext>
            </a:extLst>
          </p:cNvPr>
          <p:cNvSpPr/>
          <p:nvPr/>
        </p:nvSpPr>
        <p:spPr>
          <a:xfrm>
            <a:off x="3771900" y="4827238"/>
            <a:ext cx="5689600" cy="230832"/>
          </a:xfrm>
          <a:prstGeom prst="rect">
            <a:avLst/>
          </a:prstGeom>
        </p:spPr>
        <p:txBody>
          <a:bodyPr wrap="square">
            <a:spAutoFit/>
          </a:bodyPr>
          <a:lstStyle/>
          <a:p>
            <a:r>
              <a:rPr lang="en-US" sz="900" dirty="0">
                <a:hlinkClick r:id="rId3"/>
              </a:rPr>
              <a:t>https://docs.microsoft.com/en-us/azure/sql-data-warehouse/sql-data-warehouse-service-capacity-limits</a:t>
            </a:r>
            <a:endParaRPr lang="en-US" sz="900" dirty="0"/>
          </a:p>
        </p:txBody>
      </p:sp>
    </p:spTree>
    <p:extLst>
      <p:ext uri="{BB962C8B-B14F-4D97-AF65-F5344CB8AC3E}">
        <p14:creationId xmlns:p14="http://schemas.microsoft.com/office/powerpoint/2010/main" val="956096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CE6E5-B98C-416A-BCED-97F51ED585C5}"/>
              </a:ext>
            </a:extLst>
          </p:cNvPr>
          <p:cNvSpPr>
            <a:spLocks noGrp="1"/>
          </p:cNvSpPr>
          <p:nvPr>
            <p:ph type="title"/>
          </p:nvPr>
        </p:nvSpPr>
        <p:spPr/>
        <p:txBody>
          <a:bodyPr/>
          <a:lstStyle/>
          <a:p>
            <a:pPr algn="l"/>
            <a:r>
              <a:rPr lang="en-US" dirty="0">
                <a:solidFill>
                  <a:schemeClr val="tx1"/>
                </a:solidFill>
              </a:rPr>
              <a:t>But What About Costs?</a:t>
            </a:r>
          </a:p>
        </p:txBody>
      </p:sp>
      <p:sp>
        <p:nvSpPr>
          <p:cNvPr id="4" name="Rectangle 3">
            <a:extLst>
              <a:ext uri="{FF2B5EF4-FFF2-40B4-BE49-F238E27FC236}">
                <a16:creationId xmlns:a16="http://schemas.microsoft.com/office/drawing/2014/main" id="{9957776C-90C9-47A6-AE62-26E633F18729}"/>
              </a:ext>
            </a:extLst>
          </p:cNvPr>
          <p:cNvSpPr/>
          <p:nvPr/>
        </p:nvSpPr>
        <p:spPr>
          <a:xfrm>
            <a:off x="6798488" y="211900"/>
            <a:ext cx="2081561" cy="68761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1TB of Data</a:t>
            </a:r>
          </a:p>
        </p:txBody>
      </p:sp>
      <p:pic>
        <p:nvPicPr>
          <p:cNvPr id="5" name="Graphic 4">
            <a:extLst>
              <a:ext uri="{FF2B5EF4-FFF2-40B4-BE49-F238E27FC236}">
                <a16:creationId xmlns:a16="http://schemas.microsoft.com/office/drawing/2014/main" id="{3E12973A-CFE7-20B1-4303-EEEDBDD00ECE}"/>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1790372" y="1122535"/>
            <a:ext cx="914400" cy="914400"/>
          </a:xfrm>
          <a:prstGeom prst="rect">
            <a:avLst/>
          </a:prstGeom>
        </p:spPr>
      </p:pic>
      <p:pic>
        <p:nvPicPr>
          <p:cNvPr id="6" name="Graphic 5">
            <a:extLst>
              <a:ext uri="{FF2B5EF4-FFF2-40B4-BE49-F238E27FC236}">
                <a16:creationId xmlns:a16="http://schemas.microsoft.com/office/drawing/2014/main" id="{F0F166E2-FF18-D689-EF68-2CB59CA3F140}"/>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884088" y="1144816"/>
            <a:ext cx="914400" cy="914400"/>
          </a:xfrm>
          <a:prstGeom prst="rect">
            <a:avLst/>
          </a:prstGeom>
        </p:spPr>
      </p:pic>
      <p:sp>
        <p:nvSpPr>
          <p:cNvPr id="7" name="TextBox 6">
            <a:extLst>
              <a:ext uri="{FF2B5EF4-FFF2-40B4-BE49-F238E27FC236}">
                <a16:creationId xmlns:a16="http://schemas.microsoft.com/office/drawing/2014/main" id="{4E7C4E02-6711-15F9-3434-42BBB8D087BE}"/>
              </a:ext>
            </a:extLst>
          </p:cNvPr>
          <p:cNvSpPr txBox="1"/>
          <p:nvPr/>
        </p:nvSpPr>
        <p:spPr>
          <a:xfrm>
            <a:off x="980238" y="2310140"/>
            <a:ext cx="2584362" cy="2031325"/>
          </a:xfrm>
          <a:prstGeom prst="rect">
            <a:avLst/>
          </a:prstGeom>
          <a:noFill/>
        </p:spPr>
        <p:txBody>
          <a:bodyPr wrap="none" rtlCol="0">
            <a:spAutoFit/>
          </a:bodyPr>
          <a:lstStyle/>
          <a:p>
            <a:pPr algn="ctr"/>
            <a:r>
              <a:rPr lang="en-US" b="1" dirty="0"/>
              <a:t>SQL DB</a:t>
            </a:r>
          </a:p>
          <a:p>
            <a:r>
              <a:rPr lang="en-US" dirty="0"/>
              <a:t>Factors:</a:t>
            </a:r>
          </a:p>
          <a:p>
            <a:pPr marL="285750" indent="-285750">
              <a:buFont typeface="Arial" panose="020B0604020202020204" pitchFamily="34" charset="0"/>
              <a:buChar char="•"/>
            </a:pPr>
            <a:r>
              <a:rPr lang="en-US" dirty="0"/>
              <a:t>Serverless vs. Provisioned</a:t>
            </a:r>
          </a:p>
          <a:p>
            <a:pPr marL="285750" indent="-285750">
              <a:buFont typeface="Arial" panose="020B0604020202020204" pitchFamily="34" charset="0"/>
              <a:buChar char="•"/>
            </a:pPr>
            <a:r>
              <a:rPr lang="en-US" dirty="0"/>
              <a:t>Redundancy</a:t>
            </a:r>
          </a:p>
          <a:p>
            <a:pPr marL="285750" indent="-285750">
              <a:buFont typeface="Arial" panose="020B0604020202020204" pitchFamily="34" charset="0"/>
              <a:buChar char="•"/>
            </a:pPr>
            <a:r>
              <a:rPr lang="en-US" dirty="0" err="1"/>
              <a:t>vCores</a:t>
            </a:r>
            <a:r>
              <a:rPr lang="en-US" dirty="0"/>
              <a:t> (or DTUs)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dirty="0"/>
              <a:t>Cost Range:</a:t>
            </a:r>
          </a:p>
          <a:p>
            <a:pPr marL="285750" indent="-285750">
              <a:buFont typeface="Arial" panose="020B0604020202020204" pitchFamily="34" charset="0"/>
              <a:buChar char="•"/>
            </a:pPr>
            <a:r>
              <a:rPr lang="en-US" dirty="0"/>
              <a:t>$150 - $1,000 per Month</a:t>
            </a:r>
          </a:p>
        </p:txBody>
      </p:sp>
      <p:sp>
        <p:nvSpPr>
          <p:cNvPr id="8" name="TextBox 7">
            <a:extLst>
              <a:ext uri="{FF2B5EF4-FFF2-40B4-BE49-F238E27FC236}">
                <a16:creationId xmlns:a16="http://schemas.microsoft.com/office/drawing/2014/main" id="{8F54370A-35C6-1D27-2488-5A0786597672}"/>
              </a:ext>
            </a:extLst>
          </p:cNvPr>
          <p:cNvSpPr txBox="1"/>
          <p:nvPr/>
        </p:nvSpPr>
        <p:spPr>
          <a:xfrm>
            <a:off x="5049107" y="2310140"/>
            <a:ext cx="2430474" cy="2031325"/>
          </a:xfrm>
          <a:prstGeom prst="rect">
            <a:avLst/>
          </a:prstGeom>
          <a:noFill/>
        </p:spPr>
        <p:txBody>
          <a:bodyPr wrap="none" rtlCol="0">
            <a:spAutoFit/>
          </a:bodyPr>
          <a:lstStyle/>
          <a:p>
            <a:pPr algn="ctr"/>
            <a:r>
              <a:rPr lang="en-US" b="1" dirty="0"/>
              <a:t>Synapse</a:t>
            </a:r>
          </a:p>
          <a:p>
            <a:r>
              <a:rPr lang="en-US" dirty="0"/>
              <a:t>Factors:</a:t>
            </a:r>
          </a:p>
          <a:p>
            <a:pPr marL="285750" indent="-285750">
              <a:buFont typeface="Arial" panose="020B0604020202020204" pitchFamily="34" charset="0"/>
              <a:buChar char="•"/>
            </a:pPr>
            <a:r>
              <a:rPr lang="en-US" dirty="0"/>
              <a:t>Pool Type</a:t>
            </a:r>
          </a:p>
          <a:p>
            <a:pPr marL="285750" indent="-285750">
              <a:buFont typeface="Arial" panose="020B0604020202020204" pitchFamily="34" charset="0"/>
              <a:buChar char="•"/>
            </a:pPr>
            <a:r>
              <a:rPr lang="en-US" dirty="0"/>
              <a:t>Pool Usage</a:t>
            </a:r>
          </a:p>
          <a:p>
            <a:pPr marL="285750" indent="-285750">
              <a:buFont typeface="Arial" panose="020B0604020202020204" pitchFamily="34" charset="0"/>
              <a:buChar char="•"/>
            </a:pPr>
            <a:r>
              <a:rPr lang="en-US" dirty="0"/>
              <a:t>Storage</a:t>
            </a:r>
          </a:p>
          <a:p>
            <a:pPr marL="285750" indent="-285750">
              <a:buFont typeface="Arial" panose="020B0604020202020204" pitchFamily="34" charset="0"/>
              <a:buChar char="•"/>
            </a:pPr>
            <a:r>
              <a:rPr lang="en-US" dirty="0"/>
              <a:t>DWUs</a:t>
            </a:r>
          </a:p>
          <a:p>
            <a:endParaRPr lang="en-US" dirty="0"/>
          </a:p>
          <a:p>
            <a:r>
              <a:rPr lang="en-US" dirty="0"/>
              <a:t>Cost Range:</a:t>
            </a:r>
          </a:p>
          <a:p>
            <a:pPr marL="285750" indent="-285750">
              <a:buFont typeface="Arial" panose="020B0604020202020204" pitchFamily="34" charset="0"/>
              <a:buChar char="•"/>
            </a:pPr>
            <a:r>
              <a:rPr lang="en-US" dirty="0"/>
              <a:t>$75 - $10,000 per Month</a:t>
            </a:r>
          </a:p>
        </p:txBody>
      </p:sp>
    </p:spTree>
    <p:extLst>
      <p:ext uri="{BB962C8B-B14F-4D97-AF65-F5344CB8AC3E}">
        <p14:creationId xmlns:p14="http://schemas.microsoft.com/office/powerpoint/2010/main" val="1901454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E619-BAB1-40A9-A19F-55AA926847FA}"/>
              </a:ext>
            </a:extLst>
          </p:cNvPr>
          <p:cNvSpPr>
            <a:spLocks noGrp="1"/>
          </p:cNvSpPr>
          <p:nvPr>
            <p:ph type="title"/>
          </p:nvPr>
        </p:nvSpPr>
        <p:spPr/>
        <p:txBody>
          <a:bodyPr/>
          <a:lstStyle/>
          <a:p>
            <a:r>
              <a:rPr lang="en-US" dirty="0"/>
              <a:t>Azure Data Factory</a:t>
            </a:r>
          </a:p>
        </p:txBody>
      </p:sp>
      <p:sp>
        <p:nvSpPr>
          <p:cNvPr id="3" name="Text Placeholder 2">
            <a:extLst>
              <a:ext uri="{FF2B5EF4-FFF2-40B4-BE49-F238E27FC236}">
                <a16:creationId xmlns:a16="http://schemas.microsoft.com/office/drawing/2014/main" id="{7740202F-75E5-4311-9130-EA25F0A934A8}"/>
              </a:ext>
            </a:extLst>
          </p:cNvPr>
          <p:cNvSpPr>
            <a:spLocks noGrp="1"/>
          </p:cNvSpPr>
          <p:nvPr>
            <p:ph type="body" idx="1"/>
          </p:nvPr>
        </p:nvSpPr>
        <p:spPr>
          <a:xfrm>
            <a:off x="2594062" y="289200"/>
            <a:ext cx="5936665" cy="1403098"/>
          </a:xfrm>
        </p:spPr>
        <p:txBody>
          <a:bodyPr/>
          <a:lstStyle/>
          <a:p>
            <a:r>
              <a:rPr lang="en-US" dirty="0"/>
              <a:t>Azure Data Factory is a cloud-based, hybrid data integration tool for creating data pipelines at scale. Complete with 70 data sources connectors and a slick UI, think of Data Factory as SSIS in the cloud.</a:t>
            </a:r>
          </a:p>
        </p:txBody>
      </p:sp>
      <p:pic>
        <p:nvPicPr>
          <p:cNvPr id="6" name="Graphic 5">
            <a:extLst>
              <a:ext uri="{FF2B5EF4-FFF2-40B4-BE49-F238E27FC236}">
                <a16:creationId xmlns:a16="http://schemas.microsoft.com/office/drawing/2014/main" id="{4D787765-10E8-4614-A315-58A8E1B59268}"/>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266372" y="2260053"/>
            <a:ext cx="1729634" cy="1729634"/>
          </a:xfrm>
          <a:prstGeom prst="rect">
            <a:avLst/>
          </a:prstGeom>
        </p:spPr>
      </p:pic>
      <p:sp>
        <p:nvSpPr>
          <p:cNvPr id="7" name="Rectangle 6">
            <a:extLst>
              <a:ext uri="{FF2B5EF4-FFF2-40B4-BE49-F238E27FC236}">
                <a16:creationId xmlns:a16="http://schemas.microsoft.com/office/drawing/2014/main" id="{7428CD22-C3B8-4F1F-AD1B-1A5540A395AD}"/>
              </a:ext>
            </a:extLst>
          </p:cNvPr>
          <p:cNvSpPr/>
          <p:nvPr/>
        </p:nvSpPr>
        <p:spPr>
          <a:xfrm>
            <a:off x="100591" y="4730138"/>
            <a:ext cx="1895415" cy="369332"/>
          </a:xfrm>
          <a:prstGeom prst="rect">
            <a:avLst/>
          </a:prstGeom>
        </p:spPr>
        <p:txBody>
          <a:bodyPr wrap="square">
            <a:spAutoFit/>
          </a:bodyPr>
          <a:lstStyle/>
          <a:p>
            <a:r>
              <a:rPr lang="en-US" sz="900" dirty="0">
                <a:hlinkClick r:id="rId4"/>
              </a:rPr>
              <a:t>https://docs.microsoft.com/en-us/azure/data-factory/</a:t>
            </a:r>
            <a:endParaRPr lang="en-US" sz="900" dirty="0"/>
          </a:p>
        </p:txBody>
      </p:sp>
      <p:pic>
        <p:nvPicPr>
          <p:cNvPr id="5" name="Picture 4">
            <a:extLst>
              <a:ext uri="{FF2B5EF4-FFF2-40B4-BE49-F238E27FC236}">
                <a16:creationId xmlns:a16="http://schemas.microsoft.com/office/drawing/2014/main" id="{458AF545-9091-45D2-9492-6722324F2B9A}"/>
              </a:ext>
            </a:extLst>
          </p:cNvPr>
          <p:cNvPicPr>
            <a:picLocks noChangeAspect="1"/>
          </p:cNvPicPr>
          <p:nvPr/>
        </p:nvPicPr>
        <p:blipFill>
          <a:blip r:embed="rId5"/>
          <a:stretch>
            <a:fillRect/>
          </a:stretch>
        </p:blipFill>
        <p:spPr>
          <a:xfrm>
            <a:off x="2594062" y="2467641"/>
            <a:ext cx="6248809" cy="2631829"/>
          </a:xfrm>
          <a:prstGeom prst="rect">
            <a:avLst/>
          </a:prstGeom>
        </p:spPr>
      </p:pic>
      <p:pic>
        <p:nvPicPr>
          <p:cNvPr id="8" name="Picture 7">
            <a:extLst>
              <a:ext uri="{FF2B5EF4-FFF2-40B4-BE49-F238E27FC236}">
                <a16:creationId xmlns:a16="http://schemas.microsoft.com/office/drawing/2014/main" id="{E34502D5-24CF-4EEF-B11D-D19F6A915B55}"/>
              </a:ext>
            </a:extLst>
          </p:cNvPr>
          <p:cNvPicPr>
            <a:picLocks noChangeAspect="1"/>
          </p:cNvPicPr>
          <p:nvPr/>
        </p:nvPicPr>
        <p:blipFill>
          <a:blip r:embed="rId6"/>
          <a:stretch>
            <a:fillRect/>
          </a:stretch>
        </p:blipFill>
        <p:spPr>
          <a:xfrm>
            <a:off x="2594062" y="1051302"/>
            <a:ext cx="6549938" cy="1416337"/>
          </a:xfrm>
          <a:prstGeom prst="rect">
            <a:avLst/>
          </a:prstGeom>
        </p:spPr>
      </p:pic>
    </p:spTree>
    <p:extLst>
      <p:ext uri="{BB962C8B-B14F-4D97-AF65-F5344CB8AC3E}">
        <p14:creationId xmlns:p14="http://schemas.microsoft.com/office/powerpoint/2010/main" val="8450255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C8EFA8A-C7DB-E11F-26DA-8B5C084E0A45}"/>
              </a:ext>
            </a:extLst>
          </p:cNvPr>
          <p:cNvPicPr>
            <a:picLocks noChangeAspect="1"/>
          </p:cNvPicPr>
          <p:nvPr/>
        </p:nvPicPr>
        <p:blipFill>
          <a:blip r:embed="rId2"/>
          <a:stretch>
            <a:fillRect/>
          </a:stretch>
        </p:blipFill>
        <p:spPr>
          <a:xfrm>
            <a:off x="3464350" y="1427508"/>
            <a:ext cx="4256202" cy="1860292"/>
          </a:xfrm>
          <a:prstGeom prst="rect">
            <a:avLst/>
          </a:prstGeom>
          <a:ln>
            <a:solidFill>
              <a:schemeClr val="bg2"/>
            </a:solidFill>
          </a:ln>
        </p:spPr>
      </p:pic>
      <p:sp>
        <p:nvSpPr>
          <p:cNvPr id="2" name="Title 1">
            <a:extLst>
              <a:ext uri="{FF2B5EF4-FFF2-40B4-BE49-F238E27FC236}">
                <a16:creationId xmlns:a16="http://schemas.microsoft.com/office/drawing/2014/main" id="{9CB9953F-2AE2-B957-4F21-A0EF8783AC99}"/>
              </a:ext>
            </a:extLst>
          </p:cNvPr>
          <p:cNvSpPr>
            <a:spLocks noGrp="1"/>
          </p:cNvSpPr>
          <p:nvPr>
            <p:ph type="title"/>
          </p:nvPr>
        </p:nvSpPr>
        <p:spPr/>
        <p:txBody>
          <a:bodyPr/>
          <a:lstStyle/>
          <a:p>
            <a:r>
              <a:rPr lang="en-US" dirty="0"/>
              <a:t>CDC Data Transfer Example</a:t>
            </a:r>
          </a:p>
        </p:txBody>
      </p:sp>
      <p:sp>
        <p:nvSpPr>
          <p:cNvPr id="3" name="Text Placeholder 2">
            <a:extLst>
              <a:ext uri="{FF2B5EF4-FFF2-40B4-BE49-F238E27FC236}">
                <a16:creationId xmlns:a16="http://schemas.microsoft.com/office/drawing/2014/main" id="{67A1E576-342C-8A45-FD33-EEED4915FF9A}"/>
              </a:ext>
            </a:extLst>
          </p:cNvPr>
          <p:cNvSpPr>
            <a:spLocks noGrp="1"/>
          </p:cNvSpPr>
          <p:nvPr>
            <p:ph type="body" idx="1"/>
          </p:nvPr>
        </p:nvSpPr>
        <p:spPr/>
        <p:txBody>
          <a:bodyPr/>
          <a:lstStyle/>
          <a:p>
            <a:r>
              <a:rPr lang="en-US" b="0" i="0" dirty="0">
                <a:effectLst/>
                <a:highlight>
                  <a:srgbClr val="FFFFFF"/>
                </a:highlight>
                <a:latin typeface="Poppins" panose="00000500000000000000" pitchFamily="2" charset="0"/>
              </a:rPr>
              <a:t>U.S. Small-area Life Expectancy Estimates Project – USALEEP </a:t>
            </a:r>
            <a:r>
              <a:rPr lang="en-US" dirty="0"/>
              <a:t>Example Data: </a:t>
            </a:r>
            <a:r>
              <a:rPr lang="en-US" dirty="0">
                <a:hlinkClick r:id="rId3"/>
              </a:rPr>
              <a:t>https://www.cdc.gov/nchs/nvss/usaleep/usaleep.html</a:t>
            </a:r>
            <a:endParaRPr lang="en-US" dirty="0"/>
          </a:p>
          <a:p>
            <a:pPr lvl="1"/>
            <a:r>
              <a:rPr lang="en-US" dirty="0">
                <a:hlinkClick r:id="rId4"/>
              </a:rPr>
              <a:t>ftp.cdc.gov - /pub/</a:t>
            </a:r>
            <a:r>
              <a:rPr lang="en-US" dirty="0" err="1">
                <a:hlinkClick r:id="rId4"/>
              </a:rPr>
              <a:t>Health_Statistics</a:t>
            </a:r>
            <a:r>
              <a:rPr lang="en-US" dirty="0">
                <a:hlinkClick r:id="rId4"/>
              </a:rPr>
              <a:t>/NCHS/Datasets/NVSS/USALEEP/CSV/</a:t>
            </a:r>
            <a:endParaRPr lang="en-US" dirty="0"/>
          </a:p>
        </p:txBody>
      </p:sp>
      <p:pic>
        <p:nvPicPr>
          <p:cNvPr id="7" name="Picture 6">
            <a:extLst>
              <a:ext uri="{FF2B5EF4-FFF2-40B4-BE49-F238E27FC236}">
                <a16:creationId xmlns:a16="http://schemas.microsoft.com/office/drawing/2014/main" id="{BFCB29FD-DA53-28AB-9F1C-E69EEC0B65B5}"/>
              </a:ext>
            </a:extLst>
          </p:cNvPr>
          <p:cNvPicPr>
            <a:picLocks noChangeAspect="1"/>
          </p:cNvPicPr>
          <p:nvPr/>
        </p:nvPicPr>
        <p:blipFill>
          <a:blip r:embed="rId5"/>
          <a:stretch>
            <a:fillRect/>
          </a:stretch>
        </p:blipFill>
        <p:spPr>
          <a:xfrm>
            <a:off x="6016502" y="2417975"/>
            <a:ext cx="2999021" cy="2607690"/>
          </a:xfrm>
          <a:prstGeom prst="rect">
            <a:avLst/>
          </a:prstGeom>
          <a:ln>
            <a:solidFill>
              <a:schemeClr val="bg2"/>
            </a:solidFill>
          </a:ln>
        </p:spPr>
      </p:pic>
      <p:pic>
        <p:nvPicPr>
          <p:cNvPr id="1026" name="Picture 2" descr="Image of U S A Leap Logo">
            <a:extLst>
              <a:ext uri="{FF2B5EF4-FFF2-40B4-BE49-F238E27FC236}">
                <a16:creationId xmlns:a16="http://schemas.microsoft.com/office/drawing/2014/main" id="{53690002-8CF8-D082-8F95-B6EB40372B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41043" y="399315"/>
            <a:ext cx="4339228" cy="594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70834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F50F6-12BA-45A8-ADBA-841465BA6885}"/>
              </a:ext>
            </a:extLst>
          </p:cNvPr>
          <p:cNvSpPr>
            <a:spLocks noGrp="1"/>
          </p:cNvSpPr>
          <p:nvPr>
            <p:ph type="title"/>
          </p:nvPr>
        </p:nvSpPr>
        <p:spPr/>
        <p:txBody>
          <a:bodyPr/>
          <a:lstStyle/>
          <a:p>
            <a:r>
              <a:rPr lang="en-US" dirty="0">
                <a:solidFill>
                  <a:schemeClr val="accent2"/>
                </a:solidFill>
              </a:rPr>
              <a:t>Begin lab…</a:t>
            </a:r>
          </a:p>
        </p:txBody>
      </p:sp>
    </p:spTree>
    <p:extLst>
      <p:ext uri="{BB962C8B-B14F-4D97-AF65-F5344CB8AC3E}">
        <p14:creationId xmlns:p14="http://schemas.microsoft.com/office/powerpoint/2010/main" val="1585249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5" name="Rectangle 4">
            <a:extLst>
              <a:ext uri="{FF2B5EF4-FFF2-40B4-BE49-F238E27FC236}">
                <a16:creationId xmlns:a16="http://schemas.microsoft.com/office/drawing/2014/main" id="{B1D7B9FE-C6FE-4CF5-91AE-09102EE41568}"/>
              </a:ext>
            </a:extLst>
          </p:cNvPr>
          <p:cNvSpPr/>
          <p:nvPr/>
        </p:nvSpPr>
        <p:spPr>
          <a:xfrm>
            <a:off x="0" y="1894901"/>
            <a:ext cx="4572000" cy="134773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9" name="Google Shape;79;p14"/>
          <p:cNvSpPr txBox="1">
            <a:spLocks noGrp="1"/>
          </p:cNvSpPr>
          <p:nvPr>
            <p:ph type="body" idx="2"/>
          </p:nvPr>
        </p:nvSpPr>
        <p:spPr>
          <a:xfrm>
            <a:off x="4939500" y="200722"/>
            <a:ext cx="3837000" cy="4218578"/>
          </a:xfrm>
          <a:prstGeom prst="rect">
            <a:avLst/>
          </a:prstGeom>
        </p:spPr>
        <p:txBody>
          <a:bodyPr spcFirstLastPara="1" wrap="square" lIns="91425" tIns="91425" rIns="91425" bIns="91425" anchor="ctr" anchorCtr="0">
            <a:noAutofit/>
          </a:bodyPr>
          <a:lstStyle/>
          <a:p>
            <a:pPr marL="0" indent="0">
              <a:spcBef>
                <a:spcPts val="1600"/>
              </a:spcBef>
              <a:buNone/>
            </a:pPr>
            <a:r>
              <a:rPr lang="en-US" b="1" dirty="0"/>
              <a:t>Top Benefits of Cloud Computing</a:t>
            </a:r>
          </a:p>
          <a:p>
            <a:pPr marL="0" indent="0">
              <a:spcBef>
                <a:spcPts val="1600"/>
              </a:spcBef>
              <a:buNone/>
            </a:pPr>
            <a:r>
              <a:rPr lang="en-US" b="1" dirty="0"/>
              <a:t>Types of Clouds</a:t>
            </a:r>
          </a:p>
          <a:p>
            <a:pPr marL="0" indent="0">
              <a:spcBef>
                <a:spcPts val="1600"/>
              </a:spcBef>
              <a:buNone/>
            </a:pPr>
            <a:r>
              <a:rPr lang="en-US" b="1" dirty="0"/>
              <a:t>Service Offerings</a:t>
            </a:r>
          </a:p>
          <a:p>
            <a:pPr marL="0" indent="0">
              <a:spcBef>
                <a:spcPts val="1600"/>
              </a:spcBef>
              <a:buNone/>
            </a:pPr>
            <a:r>
              <a:rPr lang="en-US" b="1" dirty="0"/>
              <a:t>Regions</a:t>
            </a:r>
          </a:p>
        </p:txBody>
      </p:sp>
      <p:pic>
        <p:nvPicPr>
          <p:cNvPr id="6" name="Picture 4" descr="https://media.cobweb.com/site-library/images/default-source/icons-azure/microsoft/azure-full.png?sfvrsn=184b8ca4_4">
            <a:extLst>
              <a:ext uri="{FF2B5EF4-FFF2-40B4-BE49-F238E27FC236}">
                <a16:creationId xmlns:a16="http://schemas.microsoft.com/office/drawing/2014/main" id="{E0D2B2C4-6551-43B8-87E8-AE7F0C949CF4}"/>
              </a:ext>
            </a:extLst>
          </p:cNvPr>
          <p:cNvPicPr>
            <a:picLocks noChangeAspect="1" noChangeArrowheads="1"/>
          </p:cNvPicPr>
          <p:nvPr/>
        </p:nvPicPr>
        <p:blipFill rotWithShape="1">
          <a:blip r:embed="rId3">
            <a:biLevel thresh="25000"/>
            <a:extLst>
              <a:ext uri="{28A0092B-C50C-407E-A947-70E740481C1C}">
                <a14:useLocalDpi xmlns:a14="http://schemas.microsoft.com/office/drawing/2010/main" val="0"/>
              </a:ext>
            </a:extLst>
          </a:blip>
          <a:srcRect l="34099"/>
          <a:stretch/>
        </p:blipFill>
        <p:spPr bwMode="auto">
          <a:xfrm>
            <a:off x="1844039" y="2226753"/>
            <a:ext cx="1840363" cy="6899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48008D0-8781-4EA8-9EF6-A1734C458B8E}"/>
              </a:ext>
            </a:extLst>
          </p:cNvPr>
          <p:cNvSpPr/>
          <p:nvPr/>
        </p:nvSpPr>
        <p:spPr>
          <a:xfrm>
            <a:off x="4871292" y="4819667"/>
            <a:ext cx="4096438" cy="246221"/>
          </a:xfrm>
          <a:prstGeom prst="rect">
            <a:avLst/>
          </a:prstGeom>
        </p:spPr>
        <p:txBody>
          <a:bodyPr wrap="square">
            <a:spAutoFit/>
          </a:bodyPr>
          <a:lstStyle/>
          <a:p>
            <a:pPr algn="ctr"/>
            <a:r>
              <a:rPr lang="en-US" sz="1000" dirty="0">
                <a:solidFill>
                  <a:schemeClr val="bg1"/>
                </a:solidFill>
              </a:rPr>
              <a:t>https://azure.microsoft.com/en-us/overview/what-is-cloud-computing/</a:t>
            </a:r>
          </a:p>
        </p:txBody>
      </p:sp>
      <p:sp>
        <p:nvSpPr>
          <p:cNvPr id="10" name="Freeform: Shape 9">
            <a:extLst>
              <a:ext uri="{FF2B5EF4-FFF2-40B4-BE49-F238E27FC236}">
                <a16:creationId xmlns:a16="http://schemas.microsoft.com/office/drawing/2014/main" id="{B2ECEDCC-48C4-482A-809D-C846F54BC90B}"/>
              </a:ext>
            </a:extLst>
          </p:cNvPr>
          <p:cNvSpPr/>
          <p:nvPr/>
        </p:nvSpPr>
        <p:spPr>
          <a:xfrm>
            <a:off x="704370" y="2168020"/>
            <a:ext cx="535260" cy="801472"/>
          </a:xfrm>
          <a:custGeom>
            <a:avLst/>
            <a:gdLst>
              <a:gd name="connsiteX0" fmla="*/ 283563 w 535260"/>
              <a:gd name="connsiteY0" fmla="*/ 10 h 801472"/>
              <a:gd name="connsiteX1" fmla="*/ 535260 w 535260"/>
              <a:gd name="connsiteY1" fmla="*/ 10 h 801472"/>
              <a:gd name="connsiteX2" fmla="*/ 273974 w 535260"/>
              <a:gd name="connsiteY2" fmla="*/ 774174 h 801472"/>
              <a:gd name="connsiteX3" fmla="*/ 235955 w 535260"/>
              <a:gd name="connsiteY3" fmla="*/ 801472 h 801472"/>
              <a:gd name="connsiteX4" fmla="*/ 40072 w 535260"/>
              <a:gd name="connsiteY4" fmla="*/ 801472 h 801472"/>
              <a:gd name="connsiteX5" fmla="*/ 0 w 535260"/>
              <a:gd name="connsiteY5" fmla="*/ 761409 h 801472"/>
              <a:gd name="connsiteX6" fmla="*/ 2102 w 535260"/>
              <a:gd name="connsiteY6" fmla="*/ 748596 h 801472"/>
              <a:gd name="connsiteX7" fmla="*/ 245535 w 535260"/>
              <a:gd name="connsiteY7" fmla="*/ 27308 h 801472"/>
              <a:gd name="connsiteX8" fmla="*/ 283563 w 535260"/>
              <a:gd name="connsiteY8" fmla="*/ 0 h 80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5260" h="801472">
                <a:moveTo>
                  <a:pt x="283563" y="10"/>
                </a:moveTo>
                <a:lnTo>
                  <a:pt x="535260" y="10"/>
                </a:lnTo>
                <a:lnTo>
                  <a:pt x="273974" y="774174"/>
                </a:lnTo>
                <a:cubicBezTo>
                  <a:pt x="268468" y="790485"/>
                  <a:pt x="253171" y="801468"/>
                  <a:pt x="235955" y="801472"/>
                </a:cubicBezTo>
                <a:lnTo>
                  <a:pt x="40072" y="801472"/>
                </a:lnTo>
                <a:cubicBezTo>
                  <a:pt x="17944" y="801475"/>
                  <a:pt x="3" y="783538"/>
                  <a:pt x="0" y="761409"/>
                </a:cubicBezTo>
                <a:cubicBezTo>
                  <a:pt x="0" y="757053"/>
                  <a:pt x="710" y="752725"/>
                  <a:pt x="2102" y="748596"/>
                </a:cubicBezTo>
                <a:lnTo>
                  <a:pt x="245535" y="27308"/>
                </a:lnTo>
                <a:cubicBezTo>
                  <a:pt x="251039" y="10989"/>
                  <a:pt x="266341" y="1"/>
                  <a:pt x="283563" y="0"/>
                </a:cubicBezTo>
                <a:close/>
              </a:path>
            </a:pathLst>
          </a:custGeom>
          <a:solidFill>
            <a:srgbClr val="114A8B"/>
          </a:solidFill>
          <a:ln w="9624"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A4C7939E-F855-4350-99C6-E5D0D3FA08A3}"/>
              </a:ext>
            </a:extLst>
          </p:cNvPr>
          <p:cNvSpPr/>
          <p:nvPr/>
        </p:nvSpPr>
        <p:spPr>
          <a:xfrm>
            <a:off x="936061" y="2687287"/>
            <a:ext cx="515865" cy="282205"/>
          </a:xfrm>
          <a:custGeom>
            <a:avLst/>
            <a:gdLst>
              <a:gd name="connsiteX0" fmla="*/ 417625 w 515865"/>
              <a:gd name="connsiteY0" fmla="*/ 0 h 282205"/>
              <a:gd name="connsiteX1" fmla="*/ 18493 w 515865"/>
              <a:gd name="connsiteY1" fmla="*/ 0 h 282205"/>
              <a:gd name="connsiteX2" fmla="*/ 0 w 515865"/>
              <a:gd name="connsiteY2" fmla="*/ 18452 h 282205"/>
              <a:gd name="connsiteX3" fmla="*/ 5878 w 515865"/>
              <a:gd name="connsiteY3" fmla="*/ 31987 h 282205"/>
              <a:gd name="connsiteX4" fmla="*/ 262351 w 515865"/>
              <a:gd name="connsiteY4" fmla="*/ 271369 h 282205"/>
              <a:gd name="connsiteX5" fmla="*/ 289862 w 515865"/>
              <a:gd name="connsiteY5" fmla="*/ 282205 h 282205"/>
              <a:gd name="connsiteX6" fmla="*/ 515866 w 515865"/>
              <a:gd name="connsiteY6" fmla="*/ 282205 h 282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865" h="282205">
                <a:moveTo>
                  <a:pt x="417625" y="0"/>
                </a:moveTo>
                <a:lnTo>
                  <a:pt x="18493" y="0"/>
                </a:lnTo>
                <a:cubicBezTo>
                  <a:pt x="8291" y="-12"/>
                  <a:pt x="12" y="8250"/>
                  <a:pt x="0" y="18452"/>
                </a:cubicBezTo>
                <a:cubicBezTo>
                  <a:pt x="-6" y="23584"/>
                  <a:pt x="2124" y="28487"/>
                  <a:pt x="5878" y="31987"/>
                </a:cubicBezTo>
                <a:lnTo>
                  <a:pt x="262351" y="271369"/>
                </a:lnTo>
                <a:cubicBezTo>
                  <a:pt x="269818" y="278335"/>
                  <a:pt x="279650" y="282207"/>
                  <a:pt x="289862" y="282205"/>
                </a:cubicBezTo>
                <a:lnTo>
                  <a:pt x="515866" y="282205"/>
                </a:lnTo>
                <a:close/>
              </a:path>
            </a:pathLst>
          </a:custGeom>
          <a:solidFill>
            <a:srgbClr val="0078D4"/>
          </a:solidFill>
          <a:ln w="962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86A1ECA-18E2-4C4B-9CA5-4D5325E82F89}"/>
              </a:ext>
            </a:extLst>
          </p:cNvPr>
          <p:cNvSpPr/>
          <p:nvPr/>
        </p:nvSpPr>
        <p:spPr>
          <a:xfrm>
            <a:off x="704410" y="2168029"/>
            <a:ext cx="746569" cy="801463"/>
          </a:xfrm>
          <a:custGeom>
            <a:avLst/>
            <a:gdLst>
              <a:gd name="connsiteX0" fmla="*/ 283523 w 746569"/>
              <a:gd name="connsiteY0" fmla="*/ 0 h 801463"/>
              <a:gd name="connsiteX1" fmla="*/ 245408 w 746569"/>
              <a:gd name="connsiteY1" fmla="*/ 27830 h 801463"/>
              <a:gd name="connsiteX2" fmla="*/ 2362 w 746569"/>
              <a:gd name="connsiteY2" fmla="*/ 747930 h 801463"/>
              <a:gd name="connsiteX3" fmla="*/ 26516 w 746569"/>
              <a:gd name="connsiteY3" fmla="*/ 799112 h 801463"/>
              <a:gd name="connsiteX4" fmla="*/ 40139 w 746569"/>
              <a:gd name="connsiteY4" fmla="*/ 801463 h 801463"/>
              <a:gd name="connsiteX5" fmla="*/ 241077 w 746569"/>
              <a:gd name="connsiteY5" fmla="*/ 801463 h 801463"/>
              <a:gd name="connsiteX6" fmla="*/ 274040 w 746569"/>
              <a:gd name="connsiteY6" fmla="*/ 773430 h 801463"/>
              <a:gd name="connsiteX7" fmla="*/ 322508 w 746569"/>
              <a:gd name="connsiteY7" fmla="*/ 630588 h 801463"/>
              <a:gd name="connsiteX8" fmla="*/ 495636 w 746569"/>
              <a:gd name="connsiteY8" fmla="*/ 792067 h 801463"/>
              <a:gd name="connsiteX9" fmla="*/ 521407 w 746569"/>
              <a:gd name="connsiteY9" fmla="*/ 801463 h 801463"/>
              <a:gd name="connsiteX10" fmla="*/ 746569 w 746569"/>
              <a:gd name="connsiteY10" fmla="*/ 801463 h 801463"/>
              <a:gd name="connsiteX11" fmla="*/ 647816 w 746569"/>
              <a:gd name="connsiteY11" fmla="*/ 519258 h 801463"/>
              <a:gd name="connsiteX12" fmla="*/ 359937 w 746569"/>
              <a:gd name="connsiteY12" fmla="*/ 519326 h 801463"/>
              <a:gd name="connsiteX13" fmla="*/ 536129 w 746569"/>
              <a:gd name="connsiteY13" fmla="*/ 0 h 80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6569" h="801463">
                <a:moveTo>
                  <a:pt x="283523" y="0"/>
                </a:moveTo>
                <a:cubicBezTo>
                  <a:pt x="266096" y="-67"/>
                  <a:pt x="250651" y="11210"/>
                  <a:pt x="245408" y="27830"/>
                </a:cubicBezTo>
                <a:lnTo>
                  <a:pt x="2362" y="747930"/>
                </a:lnTo>
                <a:cubicBezTo>
                  <a:pt x="-5102" y="768734"/>
                  <a:pt x="5713" y="791648"/>
                  <a:pt x="26516" y="799112"/>
                </a:cubicBezTo>
                <a:cubicBezTo>
                  <a:pt x="30886" y="800680"/>
                  <a:pt x="35496" y="801476"/>
                  <a:pt x="40139" y="801463"/>
                </a:cubicBezTo>
                <a:lnTo>
                  <a:pt x="241077" y="801463"/>
                </a:lnTo>
                <a:cubicBezTo>
                  <a:pt x="256313" y="798741"/>
                  <a:pt x="268906" y="788031"/>
                  <a:pt x="274040" y="773430"/>
                </a:cubicBezTo>
                <a:lnTo>
                  <a:pt x="322508" y="630588"/>
                </a:lnTo>
                <a:lnTo>
                  <a:pt x="495636" y="792067"/>
                </a:lnTo>
                <a:cubicBezTo>
                  <a:pt x="502890" y="798068"/>
                  <a:pt x="511991" y="801387"/>
                  <a:pt x="521407" y="801463"/>
                </a:cubicBezTo>
                <a:lnTo>
                  <a:pt x="746569" y="801463"/>
                </a:lnTo>
                <a:lnTo>
                  <a:pt x="647816" y="519258"/>
                </a:lnTo>
                <a:lnTo>
                  <a:pt x="359937" y="519326"/>
                </a:lnTo>
                <a:lnTo>
                  <a:pt x="536129" y="0"/>
                </a:lnTo>
                <a:close/>
              </a:path>
            </a:pathLst>
          </a:custGeom>
          <a:solidFill>
            <a:schemeClr val="accent3">
              <a:lumMod val="60000"/>
              <a:lumOff val="40000"/>
            </a:schemeClr>
          </a:solidFill>
          <a:ln w="962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8690A3A7-418E-4B30-A938-8A222190B860}"/>
              </a:ext>
            </a:extLst>
          </p:cNvPr>
          <p:cNvSpPr/>
          <p:nvPr/>
        </p:nvSpPr>
        <p:spPr>
          <a:xfrm>
            <a:off x="990929" y="2168029"/>
            <a:ext cx="564031" cy="801472"/>
          </a:xfrm>
          <a:custGeom>
            <a:avLst/>
            <a:gdLst>
              <a:gd name="connsiteX0" fmla="*/ 318484 w 564031"/>
              <a:gd name="connsiteY0" fmla="*/ 27260 h 801472"/>
              <a:gd name="connsiteX1" fmla="*/ 280513 w 564031"/>
              <a:gd name="connsiteY1" fmla="*/ 0 h 801472"/>
              <a:gd name="connsiteX2" fmla="*/ 0 w 564031"/>
              <a:gd name="connsiteY2" fmla="*/ 0 h 801472"/>
              <a:gd name="connsiteX3" fmla="*/ 37970 w 564031"/>
              <a:gd name="connsiteY3" fmla="*/ 27260 h 801472"/>
              <a:gd name="connsiteX4" fmla="*/ 281412 w 564031"/>
              <a:gd name="connsiteY4" fmla="*/ 748577 h 801472"/>
              <a:gd name="connsiteX5" fmla="*/ 256258 w 564031"/>
              <a:gd name="connsiteY5" fmla="*/ 799367 h 801472"/>
              <a:gd name="connsiteX6" fmla="*/ 243442 w 564031"/>
              <a:gd name="connsiteY6" fmla="*/ 801472 h 801472"/>
              <a:gd name="connsiteX7" fmla="*/ 523965 w 564031"/>
              <a:gd name="connsiteY7" fmla="*/ 801472 h 801472"/>
              <a:gd name="connsiteX8" fmla="*/ 564031 w 564031"/>
              <a:gd name="connsiteY8" fmla="*/ 761383 h 801472"/>
              <a:gd name="connsiteX9" fmla="*/ 561926 w 564031"/>
              <a:gd name="connsiteY9" fmla="*/ 748577 h 80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4031" h="801472">
                <a:moveTo>
                  <a:pt x="318484" y="27260"/>
                </a:moveTo>
                <a:cubicBezTo>
                  <a:pt x="312987" y="10967"/>
                  <a:pt x="297708" y="-2"/>
                  <a:pt x="280513" y="0"/>
                </a:cubicBezTo>
                <a:lnTo>
                  <a:pt x="0" y="0"/>
                </a:lnTo>
                <a:cubicBezTo>
                  <a:pt x="17194" y="1"/>
                  <a:pt x="32471" y="10969"/>
                  <a:pt x="37970" y="27260"/>
                </a:cubicBezTo>
                <a:lnTo>
                  <a:pt x="281412" y="748577"/>
                </a:lnTo>
                <a:cubicBezTo>
                  <a:pt x="288491" y="769549"/>
                  <a:pt x="277230" y="792288"/>
                  <a:pt x="256258" y="799367"/>
                </a:cubicBezTo>
                <a:cubicBezTo>
                  <a:pt x="252129" y="800761"/>
                  <a:pt x="247800" y="801472"/>
                  <a:pt x="243442" y="801472"/>
                </a:cubicBezTo>
                <a:lnTo>
                  <a:pt x="523965" y="801472"/>
                </a:lnTo>
                <a:cubicBezTo>
                  <a:pt x="546100" y="801466"/>
                  <a:pt x="564037" y="783517"/>
                  <a:pt x="564031" y="761383"/>
                </a:cubicBezTo>
                <a:cubicBezTo>
                  <a:pt x="564029" y="757028"/>
                  <a:pt x="563319" y="752703"/>
                  <a:pt x="561926" y="748577"/>
                </a:cubicBezTo>
                <a:close/>
              </a:path>
            </a:pathLst>
          </a:custGeom>
          <a:solidFill>
            <a:schemeClr val="bg1"/>
          </a:solidFill>
          <a:ln w="9624" cap="flat">
            <a:noFill/>
            <a:prstDash val="solid"/>
            <a:miter/>
          </a:ln>
        </p:spPr>
        <p:txBody>
          <a:bodyPr rtlCol="0" anchor="ctr"/>
          <a:lstStyle/>
          <a:p>
            <a:endParaRPr lang="en-US"/>
          </a:p>
        </p:txBody>
      </p:sp>
    </p:spTree>
    <p:extLst>
      <p:ext uri="{BB962C8B-B14F-4D97-AF65-F5344CB8AC3E}">
        <p14:creationId xmlns:p14="http://schemas.microsoft.com/office/powerpoint/2010/main" val="12566214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A2100-F929-48E8-8BC2-E3901FFFAEED}"/>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779D2FE3-00B3-4D14-A9DE-FDDE0B22F357}"/>
              </a:ext>
            </a:extLst>
          </p:cNvPr>
          <p:cNvSpPr>
            <a:spLocks noGrp="1"/>
          </p:cNvSpPr>
          <p:nvPr>
            <p:ph type="body" idx="1"/>
          </p:nvPr>
        </p:nvSpPr>
        <p:spPr/>
        <p:txBody>
          <a:bodyPr/>
          <a:lstStyle/>
          <a:p>
            <a:endParaRPr lang="en-US"/>
          </a:p>
        </p:txBody>
      </p:sp>
      <p:pic>
        <p:nvPicPr>
          <p:cNvPr id="1026" name="Picture 2" descr="https://azurecomcdn.azureedge.net/cvt-a528066bccd3b1d7235c2aad715a65ad8af5efbb63e364089737f8658a0316f7/images/page/services/data-factory/architectures/modernize.png">
            <a:extLst>
              <a:ext uri="{FF2B5EF4-FFF2-40B4-BE49-F238E27FC236}">
                <a16:creationId xmlns:a16="http://schemas.microsoft.com/office/drawing/2014/main" id="{2FE9C6B1-A0FF-4681-88B4-5474BC2059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082AA50-CBD6-A547-B925-609D589FB1CD}"/>
              </a:ext>
            </a:extLst>
          </p:cNvPr>
          <p:cNvSpPr/>
          <p:nvPr/>
        </p:nvSpPr>
        <p:spPr>
          <a:xfrm>
            <a:off x="55756" y="4828337"/>
            <a:ext cx="3995854" cy="261610"/>
          </a:xfrm>
          <a:prstGeom prst="rect">
            <a:avLst/>
          </a:prstGeom>
        </p:spPr>
        <p:txBody>
          <a:bodyPr wrap="square">
            <a:spAutoFit/>
          </a:bodyPr>
          <a:lstStyle/>
          <a:p>
            <a:r>
              <a:rPr lang="en-US" sz="1050" dirty="0">
                <a:solidFill>
                  <a:schemeClr val="accent5"/>
                </a:solidFill>
              </a:rPr>
              <a:t>https://</a:t>
            </a:r>
            <a:r>
              <a:rPr lang="en-US" sz="1050" dirty="0" err="1">
                <a:solidFill>
                  <a:schemeClr val="accent5"/>
                </a:solidFill>
              </a:rPr>
              <a:t>docs.microsoft.com</a:t>
            </a:r>
            <a:r>
              <a:rPr lang="en-US" sz="1050" dirty="0">
                <a:solidFill>
                  <a:schemeClr val="accent5"/>
                </a:solidFill>
              </a:rPr>
              <a:t>/</a:t>
            </a:r>
            <a:r>
              <a:rPr lang="en-US" sz="1050" dirty="0" err="1">
                <a:solidFill>
                  <a:schemeClr val="accent5"/>
                </a:solidFill>
              </a:rPr>
              <a:t>en</a:t>
            </a:r>
            <a:r>
              <a:rPr lang="en-US" sz="1050" dirty="0">
                <a:solidFill>
                  <a:schemeClr val="accent5"/>
                </a:solidFill>
              </a:rPr>
              <a:t>-us/azure/architecture/data-guide/</a:t>
            </a:r>
          </a:p>
        </p:txBody>
      </p:sp>
    </p:spTree>
    <p:extLst>
      <p:ext uri="{BB962C8B-B14F-4D97-AF65-F5344CB8AC3E}">
        <p14:creationId xmlns:p14="http://schemas.microsoft.com/office/powerpoint/2010/main" val="38801161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A2100-F929-48E8-8BC2-E3901FFFAEED}"/>
              </a:ext>
            </a:extLst>
          </p:cNvPr>
          <p:cNvSpPr>
            <a:spLocks noGrp="1"/>
          </p:cNvSpPr>
          <p:nvPr>
            <p:ph type="title"/>
          </p:nvPr>
        </p:nvSpPr>
        <p:spPr>
          <a:xfrm>
            <a:off x="928974" y="47550"/>
            <a:ext cx="4049425" cy="755700"/>
          </a:xfrm>
        </p:spPr>
        <p:txBody>
          <a:bodyPr/>
          <a:lstStyle/>
          <a:p>
            <a:r>
              <a:rPr lang="en-US" dirty="0"/>
              <a:t>Example Architecture</a:t>
            </a:r>
          </a:p>
        </p:txBody>
      </p:sp>
      <p:sp>
        <p:nvSpPr>
          <p:cNvPr id="4" name="Rectangle 3">
            <a:extLst>
              <a:ext uri="{FF2B5EF4-FFF2-40B4-BE49-F238E27FC236}">
                <a16:creationId xmlns:a16="http://schemas.microsoft.com/office/drawing/2014/main" id="{F082AA50-CBD6-A547-B925-609D589FB1CD}"/>
              </a:ext>
            </a:extLst>
          </p:cNvPr>
          <p:cNvSpPr/>
          <p:nvPr/>
        </p:nvSpPr>
        <p:spPr>
          <a:xfrm>
            <a:off x="55756" y="4828337"/>
            <a:ext cx="3995854" cy="261610"/>
          </a:xfrm>
          <a:prstGeom prst="rect">
            <a:avLst/>
          </a:prstGeom>
        </p:spPr>
        <p:txBody>
          <a:bodyPr wrap="square">
            <a:spAutoFit/>
          </a:bodyPr>
          <a:lstStyle/>
          <a:p>
            <a:r>
              <a:rPr lang="en-US" sz="1050" dirty="0">
                <a:solidFill>
                  <a:schemeClr val="accent5"/>
                </a:solidFill>
              </a:rPr>
              <a:t>https://</a:t>
            </a:r>
            <a:r>
              <a:rPr lang="en-US" sz="1050" dirty="0" err="1">
                <a:solidFill>
                  <a:schemeClr val="accent5"/>
                </a:solidFill>
              </a:rPr>
              <a:t>docs.microsoft.com</a:t>
            </a:r>
            <a:r>
              <a:rPr lang="en-US" sz="1050" dirty="0">
                <a:solidFill>
                  <a:schemeClr val="accent5"/>
                </a:solidFill>
              </a:rPr>
              <a:t>/</a:t>
            </a:r>
            <a:r>
              <a:rPr lang="en-US" sz="1050" dirty="0" err="1">
                <a:solidFill>
                  <a:schemeClr val="accent5"/>
                </a:solidFill>
              </a:rPr>
              <a:t>en</a:t>
            </a:r>
            <a:r>
              <a:rPr lang="en-US" sz="1050" dirty="0">
                <a:solidFill>
                  <a:schemeClr val="accent5"/>
                </a:solidFill>
              </a:rPr>
              <a:t>-us/azure/architecture/data-guide/</a:t>
            </a:r>
          </a:p>
        </p:txBody>
      </p:sp>
      <p:pic>
        <p:nvPicPr>
          <p:cNvPr id="6" name="Graphic 5">
            <a:extLst>
              <a:ext uri="{FF2B5EF4-FFF2-40B4-BE49-F238E27FC236}">
                <a16:creationId xmlns:a16="http://schemas.microsoft.com/office/drawing/2014/main" id="{DF7A0D1B-D2FF-4D60-8C9B-813F6331283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151313" y="2591555"/>
            <a:ext cx="457200" cy="457200"/>
          </a:xfrm>
          <a:prstGeom prst="rect">
            <a:avLst/>
          </a:prstGeom>
        </p:spPr>
      </p:pic>
      <p:pic>
        <p:nvPicPr>
          <p:cNvPr id="8" name="Graphic 7">
            <a:extLst>
              <a:ext uri="{FF2B5EF4-FFF2-40B4-BE49-F238E27FC236}">
                <a16:creationId xmlns:a16="http://schemas.microsoft.com/office/drawing/2014/main" id="{E68C6E96-178C-448E-B572-F6D8EB34F8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75313" y="2578855"/>
            <a:ext cx="457200" cy="457200"/>
          </a:xfrm>
          <a:prstGeom prst="rect">
            <a:avLst/>
          </a:prstGeom>
        </p:spPr>
      </p:pic>
      <p:pic>
        <p:nvPicPr>
          <p:cNvPr id="10" name="Graphic 9">
            <a:extLst>
              <a:ext uri="{FF2B5EF4-FFF2-40B4-BE49-F238E27FC236}">
                <a16:creationId xmlns:a16="http://schemas.microsoft.com/office/drawing/2014/main" id="{41675BAA-D699-4AF9-B03B-D6DC0D0F8AC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855913" y="2578855"/>
            <a:ext cx="457200" cy="457200"/>
          </a:xfrm>
          <a:prstGeom prst="rect">
            <a:avLst/>
          </a:prstGeom>
        </p:spPr>
      </p:pic>
      <p:pic>
        <p:nvPicPr>
          <p:cNvPr id="3074" name="Picture 2">
            <a:extLst>
              <a:ext uri="{FF2B5EF4-FFF2-40B4-BE49-F238E27FC236}">
                <a16:creationId xmlns:a16="http://schemas.microsoft.com/office/drawing/2014/main" id="{E724A9FC-26E3-4EC8-A4F4-B1E1A32089F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88226" y="2578855"/>
            <a:ext cx="3429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7BFDA43A-7238-4E40-8779-E5AEEE452D8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151313" y="1516780"/>
            <a:ext cx="4572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16" name="Graphic 15">
            <a:extLst>
              <a:ext uri="{FF2B5EF4-FFF2-40B4-BE49-F238E27FC236}">
                <a16:creationId xmlns:a16="http://schemas.microsoft.com/office/drawing/2014/main" id="{9504AEB7-7E64-4350-94C5-ECBC20CB60E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91609" y="1516780"/>
            <a:ext cx="424607" cy="457200"/>
          </a:xfrm>
          <a:prstGeom prst="rect">
            <a:avLst/>
          </a:prstGeom>
        </p:spPr>
      </p:pic>
      <p:pic>
        <p:nvPicPr>
          <p:cNvPr id="18" name="Graphic 17" descr="Server with solid fill">
            <a:extLst>
              <a:ext uri="{FF2B5EF4-FFF2-40B4-BE49-F238E27FC236}">
                <a16:creationId xmlns:a16="http://schemas.microsoft.com/office/drawing/2014/main" id="{6E5809B4-EE6C-4763-8476-272B624DF8B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665288" y="1399697"/>
            <a:ext cx="457200" cy="457200"/>
          </a:xfrm>
          <a:prstGeom prst="rect">
            <a:avLst/>
          </a:prstGeom>
        </p:spPr>
      </p:pic>
      <p:pic>
        <p:nvPicPr>
          <p:cNvPr id="20" name="Graphic 19" descr="Cloud with solid fill">
            <a:extLst>
              <a:ext uri="{FF2B5EF4-FFF2-40B4-BE49-F238E27FC236}">
                <a16:creationId xmlns:a16="http://schemas.microsoft.com/office/drawing/2014/main" id="{176E0002-B60A-4470-9958-64F40088043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668463" y="2448680"/>
            <a:ext cx="457200" cy="457200"/>
          </a:xfrm>
          <a:prstGeom prst="rect">
            <a:avLst/>
          </a:prstGeom>
        </p:spPr>
      </p:pic>
      <p:pic>
        <p:nvPicPr>
          <p:cNvPr id="22" name="Graphic 21" descr="Binary with solid fill">
            <a:extLst>
              <a:ext uri="{FF2B5EF4-FFF2-40B4-BE49-F238E27FC236}">
                <a16:creationId xmlns:a16="http://schemas.microsoft.com/office/drawing/2014/main" id="{9C86675D-C477-49E7-AD07-FD3F3E48FEE7}"/>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665288" y="3417096"/>
            <a:ext cx="457200" cy="457200"/>
          </a:xfrm>
          <a:prstGeom prst="rect">
            <a:avLst/>
          </a:prstGeom>
        </p:spPr>
      </p:pic>
      <p:cxnSp>
        <p:nvCxnSpPr>
          <p:cNvPr id="24" name="Straight Arrow Connector 23">
            <a:extLst>
              <a:ext uri="{FF2B5EF4-FFF2-40B4-BE49-F238E27FC236}">
                <a16:creationId xmlns:a16="http://schemas.microsoft.com/office/drawing/2014/main" id="{99D934E2-10D2-461A-8196-314871BE9EAC}"/>
              </a:ext>
            </a:extLst>
          </p:cNvPr>
          <p:cNvCxnSpPr>
            <a:stCxn id="10" idx="3"/>
            <a:endCxn id="6" idx="1"/>
          </p:cNvCxnSpPr>
          <p:nvPr/>
        </p:nvCxnSpPr>
        <p:spPr>
          <a:xfrm>
            <a:off x="3313113" y="2807455"/>
            <a:ext cx="838200" cy="12700"/>
          </a:xfrm>
          <a:prstGeom prst="straightConnector1">
            <a:avLst/>
          </a:prstGeom>
          <a:ln>
            <a:solidFill>
              <a:schemeClr val="bg2">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Right Brace 24">
            <a:extLst>
              <a:ext uri="{FF2B5EF4-FFF2-40B4-BE49-F238E27FC236}">
                <a16:creationId xmlns:a16="http://schemas.microsoft.com/office/drawing/2014/main" id="{1B7E1EFB-2895-44EC-A3C4-904CD765766A}"/>
              </a:ext>
            </a:extLst>
          </p:cNvPr>
          <p:cNvSpPr/>
          <p:nvPr/>
        </p:nvSpPr>
        <p:spPr>
          <a:xfrm>
            <a:off x="2398713" y="1331080"/>
            <a:ext cx="304925" cy="2971800"/>
          </a:xfrm>
          <a:prstGeom prst="rightBrace">
            <a:avLst/>
          </a:prstGeom>
          <a:ln>
            <a:solidFill>
              <a:schemeClr val="bg2">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894585EE-153A-4116-923B-446952950F40}"/>
              </a:ext>
            </a:extLst>
          </p:cNvPr>
          <p:cNvCxnSpPr>
            <a:cxnSpLocks/>
            <a:stCxn id="6" idx="3"/>
            <a:endCxn id="8" idx="1"/>
          </p:cNvCxnSpPr>
          <p:nvPr/>
        </p:nvCxnSpPr>
        <p:spPr>
          <a:xfrm flipV="1">
            <a:off x="4608513" y="2807455"/>
            <a:ext cx="1066800" cy="12700"/>
          </a:xfrm>
          <a:prstGeom prst="straightConnector1">
            <a:avLst/>
          </a:prstGeom>
          <a:ln>
            <a:solidFill>
              <a:schemeClr val="bg2">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FE042B1-855C-4A22-9E2F-2CFEEE3E3ABD}"/>
              </a:ext>
            </a:extLst>
          </p:cNvPr>
          <p:cNvCxnSpPr>
            <a:cxnSpLocks/>
            <a:stCxn id="8" idx="3"/>
            <a:endCxn id="3074" idx="1"/>
          </p:cNvCxnSpPr>
          <p:nvPr/>
        </p:nvCxnSpPr>
        <p:spPr>
          <a:xfrm>
            <a:off x="6132513" y="2807455"/>
            <a:ext cx="1255713" cy="0"/>
          </a:xfrm>
          <a:prstGeom prst="straightConnector1">
            <a:avLst/>
          </a:prstGeom>
          <a:ln>
            <a:solidFill>
              <a:schemeClr val="bg2">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C823911-0E5E-466F-969B-90D1F85F40BF}"/>
              </a:ext>
            </a:extLst>
          </p:cNvPr>
          <p:cNvCxnSpPr>
            <a:cxnSpLocks/>
            <a:stCxn id="6" idx="0"/>
            <a:endCxn id="3076" idx="2"/>
          </p:cNvCxnSpPr>
          <p:nvPr/>
        </p:nvCxnSpPr>
        <p:spPr>
          <a:xfrm flipV="1">
            <a:off x="4379913" y="1973980"/>
            <a:ext cx="0" cy="617575"/>
          </a:xfrm>
          <a:prstGeom prst="straightConnector1">
            <a:avLst/>
          </a:prstGeom>
          <a:ln>
            <a:solidFill>
              <a:schemeClr val="bg2">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65E96574-6D38-4867-BE6D-9AA80C9A0322}"/>
              </a:ext>
            </a:extLst>
          </p:cNvPr>
          <p:cNvCxnSpPr>
            <a:cxnSpLocks/>
            <a:stCxn id="6" idx="0"/>
            <a:endCxn id="16" idx="2"/>
          </p:cNvCxnSpPr>
          <p:nvPr/>
        </p:nvCxnSpPr>
        <p:spPr>
          <a:xfrm rot="5400000" flipH="1" flipV="1">
            <a:off x="4833126" y="1520768"/>
            <a:ext cx="617575" cy="1524000"/>
          </a:xfrm>
          <a:prstGeom prst="bentConnector3">
            <a:avLst>
              <a:gd name="adj1" fmla="val 50000"/>
            </a:avLst>
          </a:prstGeom>
          <a:ln>
            <a:solidFill>
              <a:schemeClr val="bg2">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341583C6-D3D2-4ABD-8680-3C428C5D58EB}"/>
              </a:ext>
            </a:extLst>
          </p:cNvPr>
          <p:cNvSpPr txBox="1"/>
          <p:nvPr/>
        </p:nvSpPr>
        <p:spPr>
          <a:xfrm>
            <a:off x="1541868" y="1819167"/>
            <a:ext cx="704039" cy="400110"/>
          </a:xfrm>
          <a:prstGeom prst="rect">
            <a:avLst/>
          </a:prstGeom>
          <a:noFill/>
        </p:spPr>
        <p:txBody>
          <a:bodyPr wrap="none" rtlCol="0">
            <a:spAutoFit/>
          </a:bodyPr>
          <a:lstStyle/>
          <a:p>
            <a:pPr algn="ctr"/>
            <a:r>
              <a:rPr lang="en-US" sz="1000" dirty="0"/>
              <a:t>On-Prem</a:t>
            </a:r>
          </a:p>
          <a:p>
            <a:pPr algn="ctr"/>
            <a:r>
              <a:rPr lang="en-US" sz="1000" dirty="0"/>
              <a:t>Data</a:t>
            </a:r>
          </a:p>
        </p:txBody>
      </p:sp>
      <p:sp>
        <p:nvSpPr>
          <p:cNvPr id="46" name="TextBox 45">
            <a:extLst>
              <a:ext uri="{FF2B5EF4-FFF2-40B4-BE49-F238E27FC236}">
                <a16:creationId xmlns:a16="http://schemas.microsoft.com/office/drawing/2014/main" id="{880BB46E-8235-468A-97DE-C14D22B89316}"/>
              </a:ext>
            </a:extLst>
          </p:cNvPr>
          <p:cNvSpPr txBox="1"/>
          <p:nvPr/>
        </p:nvSpPr>
        <p:spPr>
          <a:xfrm>
            <a:off x="1457708" y="2802534"/>
            <a:ext cx="872355" cy="400110"/>
          </a:xfrm>
          <a:prstGeom prst="rect">
            <a:avLst/>
          </a:prstGeom>
          <a:noFill/>
        </p:spPr>
        <p:txBody>
          <a:bodyPr wrap="none" rtlCol="0">
            <a:spAutoFit/>
          </a:bodyPr>
          <a:lstStyle/>
          <a:p>
            <a:pPr algn="ctr"/>
            <a:r>
              <a:rPr lang="en-US" sz="1000" dirty="0"/>
              <a:t>Other Cloud</a:t>
            </a:r>
          </a:p>
          <a:p>
            <a:pPr algn="ctr"/>
            <a:r>
              <a:rPr lang="en-US" sz="1000" dirty="0"/>
              <a:t>Data</a:t>
            </a:r>
          </a:p>
        </p:txBody>
      </p:sp>
      <p:sp>
        <p:nvSpPr>
          <p:cNvPr id="47" name="TextBox 46">
            <a:extLst>
              <a:ext uri="{FF2B5EF4-FFF2-40B4-BE49-F238E27FC236}">
                <a16:creationId xmlns:a16="http://schemas.microsoft.com/office/drawing/2014/main" id="{02BEE24F-46E9-480A-8735-2158123B648A}"/>
              </a:ext>
            </a:extLst>
          </p:cNvPr>
          <p:cNvSpPr txBox="1"/>
          <p:nvPr/>
        </p:nvSpPr>
        <p:spPr>
          <a:xfrm>
            <a:off x="1646062" y="3831668"/>
            <a:ext cx="495649" cy="400110"/>
          </a:xfrm>
          <a:prstGeom prst="rect">
            <a:avLst/>
          </a:prstGeom>
          <a:noFill/>
        </p:spPr>
        <p:txBody>
          <a:bodyPr wrap="none" rtlCol="0">
            <a:spAutoFit/>
          </a:bodyPr>
          <a:lstStyle/>
          <a:p>
            <a:pPr algn="ctr"/>
            <a:r>
              <a:rPr lang="en-US" sz="1000" dirty="0"/>
              <a:t>SaaS</a:t>
            </a:r>
          </a:p>
          <a:p>
            <a:pPr algn="ctr"/>
            <a:r>
              <a:rPr lang="en-US" sz="1000" dirty="0"/>
              <a:t>Data</a:t>
            </a:r>
          </a:p>
        </p:txBody>
      </p:sp>
      <p:sp>
        <p:nvSpPr>
          <p:cNvPr id="48" name="TextBox 47">
            <a:extLst>
              <a:ext uri="{FF2B5EF4-FFF2-40B4-BE49-F238E27FC236}">
                <a16:creationId xmlns:a16="http://schemas.microsoft.com/office/drawing/2014/main" id="{45FCAA6C-835A-4BF0-BBF8-B846C3C474AE}"/>
              </a:ext>
            </a:extLst>
          </p:cNvPr>
          <p:cNvSpPr txBox="1"/>
          <p:nvPr/>
        </p:nvSpPr>
        <p:spPr>
          <a:xfrm>
            <a:off x="2626202" y="3048755"/>
            <a:ext cx="915636" cy="246221"/>
          </a:xfrm>
          <a:prstGeom prst="rect">
            <a:avLst/>
          </a:prstGeom>
          <a:noFill/>
        </p:spPr>
        <p:txBody>
          <a:bodyPr wrap="none" rtlCol="0">
            <a:spAutoFit/>
          </a:bodyPr>
          <a:lstStyle/>
          <a:p>
            <a:pPr algn="ctr"/>
            <a:r>
              <a:rPr lang="en-US" sz="1000" dirty="0"/>
              <a:t>Data Factory</a:t>
            </a:r>
          </a:p>
        </p:txBody>
      </p:sp>
      <p:sp>
        <p:nvSpPr>
          <p:cNvPr id="49" name="TextBox 48">
            <a:extLst>
              <a:ext uri="{FF2B5EF4-FFF2-40B4-BE49-F238E27FC236}">
                <a16:creationId xmlns:a16="http://schemas.microsoft.com/office/drawing/2014/main" id="{7E3F9905-AC41-4F99-8C2A-CA058046D064}"/>
              </a:ext>
            </a:extLst>
          </p:cNvPr>
          <p:cNvSpPr txBox="1"/>
          <p:nvPr/>
        </p:nvSpPr>
        <p:spPr>
          <a:xfrm>
            <a:off x="3997436" y="3044475"/>
            <a:ext cx="764953" cy="400110"/>
          </a:xfrm>
          <a:prstGeom prst="rect">
            <a:avLst/>
          </a:prstGeom>
          <a:noFill/>
        </p:spPr>
        <p:txBody>
          <a:bodyPr wrap="none" rtlCol="0">
            <a:spAutoFit/>
          </a:bodyPr>
          <a:lstStyle/>
          <a:p>
            <a:pPr algn="ctr"/>
            <a:r>
              <a:rPr lang="en-US" sz="1000" dirty="0"/>
              <a:t>Storage /</a:t>
            </a:r>
          </a:p>
          <a:p>
            <a:pPr algn="ctr"/>
            <a:r>
              <a:rPr lang="en-US" sz="1000" dirty="0"/>
              <a:t>Data Lake</a:t>
            </a:r>
          </a:p>
        </p:txBody>
      </p:sp>
      <p:sp>
        <p:nvSpPr>
          <p:cNvPr id="50" name="TextBox 49">
            <a:extLst>
              <a:ext uri="{FF2B5EF4-FFF2-40B4-BE49-F238E27FC236}">
                <a16:creationId xmlns:a16="http://schemas.microsoft.com/office/drawing/2014/main" id="{2174E2C1-EFBF-4BB2-8C8B-1E51FE2EDB14}"/>
              </a:ext>
            </a:extLst>
          </p:cNvPr>
          <p:cNvSpPr txBox="1"/>
          <p:nvPr/>
        </p:nvSpPr>
        <p:spPr>
          <a:xfrm>
            <a:off x="5563915" y="3048755"/>
            <a:ext cx="679994" cy="246221"/>
          </a:xfrm>
          <a:prstGeom prst="rect">
            <a:avLst/>
          </a:prstGeom>
          <a:noFill/>
        </p:spPr>
        <p:txBody>
          <a:bodyPr wrap="none" rtlCol="0">
            <a:spAutoFit/>
          </a:bodyPr>
          <a:lstStyle/>
          <a:p>
            <a:pPr algn="ctr"/>
            <a:r>
              <a:rPr lang="en-US" sz="1000" dirty="0"/>
              <a:t>Synapse</a:t>
            </a:r>
          </a:p>
        </p:txBody>
      </p:sp>
      <p:sp>
        <p:nvSpPr>
          <p:cNvPr id="51" name="TextBox 50">
            <a:extLst>
              <a:ext uri="{FF2B5EF4-FFF2-40B4-BE49-F238E27FC236}">
                <a16:creationId xmlns:a16="http://schemas.microsoft.com/office/drawing/2014/main" id="{C0616ED2-BF86-4451-AA2D-DC7FE7A2E1ED}"/>
              </a:ext>
            </a:extLst>
          </p:cNvPr>
          <p:cNvSpPr txBox="1"/>
          <p:nvPr/>
        </p:nvSpPr>
        <p:spPr>
          <a:xfrm>
            <a:off x="7208458" y="3048755"/>
            <a:ext cx="702436" cy="246221"/>
          </a:xfrm>
          <a:prstGeom prst="rect">
            <a:avLst/>
          </a:prstGeom>
          <a:noFill/>
        </p:spPr>
        <p:txBody>
          <a:bodyPr wrap="none" rtlCol="0">
            <a:spAutoFit/>
          </a:bodyPr>
          <a:lstStyle/>
          <a:p>
            <a:pPr algn="ctr"/>
            <a:r>
              <a:rPr lang="en-US" sz="1000" dirty="0"/>
              <a:t>Power BI</a:t>
            </a:r>
          </a:p>
        </p:txBody>
      </p:sp>
      <p:sp>
        <p:nvSpPr>
          <p:cNvPr id="52" name="TextBox 51">
            <a:extLst>
              <a:ext uri="{FF2B5EF4-FFF2-40B4-BE49-F238E27FC236}">
                <a16:creationId xmlns:a16="http://schemas.microsoft.com/office/drawing/2014/main" id="{935C03FA-FD65-4B94-AC85-20DFCDD29CF7}"/>
              </a:ext>
            </a:extLst>
          </p:cNvPr>
          <p:cNvSpPr txBox="1"/>
          <p:nvPr/>
        </p:nvSpPr>
        <p:spPr>
          <a:xfrm>
            <a:off x="5563917" y="1064244"/>
            <a:ext cx="679993" cy="400110"/>
          </a:xfrm>
          <a:prstGeom prst="rect">
            <a:avLst/>
          </a:prstGeom>
          <a:noFill/>
        </p:spPr>
        <p:txBody>
          <a:bodyPr wrap="none" rtlCol="0">
            <a:spAutoFit/>
          </a:bodyPr>
          <a:lstStyle/>
          <a:p>
            <a:pPr algn="ctr"/>
            <a:r>
              <a:rPr lang="en-US" sz="1000" dirty="0"/>
              <a:t>Machine</a:t>
            </a:r>
          </a:p>
          <a:p>
            <a:pPr algn="ctr"/>
            <a:r>
              <a:rPr lang="en-US" sz="1000" dirty="0"/>
              <a:t>Learning</a:t>
            </a:r>
          </a:p>
        </p:txBody>
      </p:sp>
      <p:sp>
        <p:nvSpPr>
          <p:cNvPr id="53" name="TextBox 52">
            <a:extLst>
              <a:ext uri="{FF2B5EF4-FFF2-40B4-BE49-F238E27FC236}">
                <a16:creationId xmlns:a16="http://schemas.microsoft.com/office/drawing/2014/main" id="{7AAEB3C6-BA1B-4888-806E-9153B9B1A4FB}"/>
              </a:ext>
            </a:extLst>
          </p:cNvPr>
          <p:cNvSpPr txBox="1"/>
          <p:nvPr/>
        </p:nvSpPr>
        <p:spPr>
          <a:xfrm>
            <a:off x="3985412" y="1218133"/>
            <a:ext cx="788999" cy="246221"/>
          </a:xfrm>
          <a:prstGeom prst="rect">
            <a:avLst/>
          </a:prstGeom>
          <a:noFill/>
        </p:spPr>
        <p:txBody>
          <a:bodyPr wrap="none" rtlCol="0">
            <a:spAutoFit/>
          </a:bodyPr>
          <a:lstStyle/>
          <a:p>
            <a:pPr algn="ctr"/>
            <a:r>
              <a:rPr lang="en-US" sz="1000" dirty="0"/>
              <a:t>Databricks</a:t>
            </a:r>
          </a:p>
        </p:txBody>
      </p:sp>
    </p:spTree>
    <p:extLst>
      <p:ext uri="{BB962C8B-B14F-4D97-AF65-F5344CB8AC3E}">
        <p14:creationId xmlns:p14="http://schemas.microsoft.com/office/powerpoint/2010/main" val="10531836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FF643-5AA3-45F7-BC77-0AB544CAB88F}"/>
              </a:ext>
            </a:extLst>
          </p:cNvPr>
          <p:cNvSpPr>
            <a:spLocks noGrp="1"/>
          </p:cNvSpPr>
          <p:nvPr>
            <p:ph type="title"/>
          </p:nvPr>
        </p:nvSpPr>
        <p:spPr/>
        <p:txBody>
          <a:bodyPr/>
          <a:lstStyle/>
          <a:p>
            <a:r>
              <a:rPr lang="en-US" dirty="0">
                <a:solidFill>
                  <a:schemeClr val="tx1"/>
                </a:solidFill>
              </a:rPr>
              <a:t>Containerization</a:t>
            </a:r>
          </a:p>
        </p:txBody>
      </p:sp>
    </p:spTree>
    <p:extLst>
      <p:ext uri="{BB962C8B-B14F-4D97-AF65-F5344CB8AC3E}">
        <p14:creationId xmlns:p14="http://schemas.microsoft.com/office/powerpoint/2010/main" val="7085463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58E9-9765-4B11-9B97-11625757D2C9}"/>
              </a:ext>
            </a:extLst>
          </p:cNvPr>
          <p:cNvSpPr>
            <a:spLocks noGrp="1"/>
          </p:cNvSpPr>
          <p:nvPr>
            <p:ph type="title"/>
          </p:nvPr>
        </p:nvSpPr>
        <p:spPr>
          <a:xfrm>
            <a:off x="319500" y="1149350"/>
            <a:ext cx="2808000" cy="742950"/>
          </a:xfrm>
        </p:spPr>
        <p:txBody>
          <a:bodyPr/>
          <a:lstStyle/>
          <a:p>
            <a:r>
              <a:rPr lang="en-US" dirty="0"/>
              <a:t>Docker</a:t>
            </a:r>
          </a:p>
        </p:txBody>
      </p:sp>
      <p:sp>
        <p:nvSpPr>
          <p:cNvPr id="3" name="Text Placeholder 2">
            <a:extLst>
              <a:ext uri="{FF2B5EF4-FFF2-40B4-BE49-F238E27FC236}">
                <a16:creationId xmlns:a16="http://schemas.microsoft.com/office/drawing/2014/main" id="{B6AC63A8-CE0E-4960-9F9F-07B17A758192}"/>
              </a:ext>
            </a:extLst>
          </p:cNvPr>
          <p:cNvSpPr>
            <a:spLocks noGrp="1"/>
          </p:cNvSpPr>
          <p:nvPr>
            <p:ph type="body" idx="1"/>
          </p:nvPr>
        </p:nvSpPr>
        <p:spPr>
          <a:xfrm>
            <a:off x="319500" y="1892300"/>
            <a:ext cx="3757200" cy="2760704"/>
          </a:xfrm>
        </p:spPr>
        <p:txBody>
          <a:bodyPr/>
          <a:lstStyle/>
          <a:p>
            <a:r>
              <a:rPr lang="en-US" dirty="0"/>
              <a:t>Support for Linux and Windows Server containers (and now </a:t>
            </a:r>
            <a:r>
              <a:rPr lang="en-US" dirty="0" err="1"/>
              <a:t>WebAssembly</a:t>
            </a:r>
            <a:r>
              <a:rPr lang="en-US" dirty="0"/>
              <a:t>).</a:t>
            </a:r>
          </a:p>
          <a:p>
            <a:r>
              <a:rPr lang="en-US" dirty="0"/>
              <a:t>Flexibility to support microservices and traditional app workloads.</a:t>
            </a:r>
          </a:p>
          <a:p>
            <a:r>
              <a:rPr lang="en-US" dirty="0"/>
              <a:t>Integrated graphical user interface-based management and operation.</a:t>
            </a:r>
          </a:p>
          <a:p>
            <a:r>
              <a:rPr lang="en-US" dirty="0"/>
              <a:t>Granular role-based access control, LDAP, and Azure Active Directory integration.</a:t>
            </a:r>
          </a:p>
          <a:p>
            <a:r>
              <a:rPr lang="en-US" dirty="0"/>
              <a:t>Connection to custom networking and volumes (data storage)</a:t>
            </a:r>
          </a:p>
          <a:p>
            <a:endParaRPr lang="en-US" dirty="0"/>
          </a:p>
          <a:p>
            <a:r>
              <a:rPr lang="en-US" dirty="0"/>
              <a:t>Think of Docker is a trimmed down VM image with sets of packages and settings that are configured for reuse.</a:t>
            </a:r>
          </a:p>
          <a:p>
            <a:endParaRPr lang="en-US" dirty="0"/>
          </a:p>
        </p:txBody>
      </p:sp>
      <p:pic>
        <p:nvPicPr>
          <p:cNvPr id="1032" name="Picture 8" descr="https://upload.wikimedia.org/wikipedia/commons/thumb/0/09/Docker-linux-interfaces.svg/1024px-Docker-linux-interfaces.svg.png">
            <a:extLst>
              <a:ext uri="{FF2B5EF4-FFF2-40B4-BE49-F238E27FC236}">
                <a16:creationId xmlns:a16="http://schemas.microsoft.com/office/drawing/2014/main" id="{03BF91F9-3F79-4D5A-87EB-5C04A81E0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1795" y="2228851"/>
            <a:ext cx="3183060" cy="29340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72D6DD88-F1D3-4E53-8DDB-8FCC8A6B3FCF}"/>
              </a:ext>
            </a:extLst>
          </p:cNvPr>
          <p:cNvPicPr>
            <a:picLocks noChangeAspect="1"/>
          </p:cNvPicPr>
          <p:nvPr/>
        </p:nvPicPr>
        <p:blipFill>
          <a:blip r:embed="rId4"/>
          <a:stretch>
            <a:fillRect/>
          </a:stretch>
        </p:blipFill>
        <p:spPr>
          <a:xfrm>
            <a:off x="5855819" y="212031"/>
            <a:ext cx="2614054" cy="1874638"/>
          </a:xfrm>
          <a:prstGeom prst="rect">
            <a:avLst/>
          </a:prstGeom>
        </p:spPr>
      </p:pic>
      <p:sp>
        <p:nvSpPr>
          <p:cNvPr id="7" name="Speech Bubble: Oval 6">
            <a:extLst>
              <a:ext uri="{FF2B5EF4-FFF2-40B4-BE49-F238E27FC236}">
                <a16:creationId xmlns:a16="http://schemas.microsoft.com/office/drawing/2014/main" id="{3AABE3ED-52BD-4D85-8E93-9816468AB601}"/>
              </a:ext>
            </a:extLst>
          </p:cNvPr>
          <p:cNvSpPr/>
          <p:nvPr/>
        </p:nvSpPr>
        <p:spPr>
          <a:xfrm>
            <a:off x="4140051" y="292469"/>
            <a:ext cx="1652418" cy="612648"/>
          </a:xfrm>
          <a:prstGeom prst="wedgeEllipseCallout">
            <a:avLst>
              <a:gd name="adj1" fmla="val 44617"/>
              <a:gd name="adj2" fmla="val 74622"/>
            </a:avLst>
          </a:prstGeom>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i="1" dirty="0"/>
              <a:t>“Whale, hello there.”</a:t>
            </a:r>
          </a:p>
        </p:txBody>
      </p:sp>
    </p:spTree>
    <p:extLst>
      <p:ext uri="{BB962C8B-B14F-4D97-AF65-F5344CB8AC3E}">
        <p14:creationId xmlns:p14="http://schemas.microsoft.com/office/powerpoint/2010/main" val="3357960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B4FEBEC-74FF-41A2-BA26-51D4A13FCEC2}"/>
              </a:ext>
            </a:extLst>
          </p:cNvPr>
          <p:cNvPicPr>
            <a:picLocks noChangeAspect="1"/>
          </p:cNvPicPr>
          <p:nvPr/>
        </p:nvPicPr>
        <p:blipFill>
          <a:blip r:embed="rId2"/>
          <a:stretch>
            <a:fillRect/>
          </a:stretch>
        </p:blipFill>
        <p:spPr>
          <a:xfrm>
            <a:off x="4191130" y="20432"/>
            <a:ext cx="4899530" cy="5127551"/>
          </a:xfrm>
          <a:prstGeom prst="rect">
            <a:avLst/>
          </a:prstGeom>
          <a:ln w="76200">
            <a:solidFill>
              <a:schemeClr val="accent6">
                <a:lumMod val="75000"/>
              </a:schemeClr>
            </a:solidFill>
          </a:ln>
        </p:spPr>
      </p:pic>
      <p:sp>
        <p:nvSpPr>
          <p:cNvPr id="2" name="Title 1">
            <a:extLst>
              <a:ext uri="{FF2B5EF4-FFF2-40B4-BE49-F238E27FC236}">
                <a16:creationId xmlns:a16="http://schemas.microsoft.com/office/drawing/2014/main" id="{3ED74906-5D69-4607-8163-911AB61C8698}"/>
              </a:ext>
            </a:extLst>
          </p:cNvPr>
          <p:cNvSpPr>
            <a:spLocks noGrp="1"/>
          </p:cNvSpPr>
          <p:nvPr>
            <p:ph type="title"/>
          </p:nvPr>
        </p:nvSpPr>
        <p:spPr>
          <a:xfrm>
            <a:off x="294288" y="173940"/>
            <a:ext cx="2808000" cy="755700"/>
          </a:xfrm>
        </p:spPr>
        <p:txBody>
          <a:bodyPr/>
          <a:lstStyle/>
          <a:p>
            <a:r>
              <a:rPr lang="en-US" dirty="0" err="1"/>
              <a:t>Dockerfile</a:t>
            </a:r>
            <a:endParaRPr lang="en-US" dirty="0"/>
          </a:p>
        </p:txBody>
      </p:sp>
      <p:sp>
        <p:nvSpPr>
          <p:cNvPr id="3" name="Text Placeholder 2">
            <a:extLst>
              <a:ext uri="{FF2B5EF4-FFF2-40B4-BE49-F238E27FC236}">
                <a16:creationId xmlns:a16="http://schemas.microsoft.com/office/drawing/2014/main" id="{5827F0AB-74C1-49A1-9E70-D70986577902}"/>
              </a:ext>
            </a:extLst>
          </p:cNvPr>
          <p:cNvSpPr>
            <a:spLocks noGrp="1"/>
          </p:cNvSpPr>
          <p:nvPr>
            <p:ph type="body" idx="1"/>
          </p:nvPr>
        </p:nvSpPr>
        <p:spPr>
          <a:xfrm>
            <a:off x="319500" y="856204"/>
            <a:ext cx="3338100" cy="2806200"/>
          </a:xfrm>
        </p:spPr>
        <p:txBody>
          <a:bodyPr/>
          <a:lstStyle/>
          <a:p>
            <a:r>
              <a:rPr lang="en-US" dirty="0"/>
              <a:t>Contains layers of instructions for configuring the system and installing libraries and files.</a:t>
            </a:r>
          </a:p>
          <a:p>
            <a:endParaRPr lang="en-US" dirty="0"/>
          </a:p>
          <a:p>
            <a:r>
              <a:rPr lang="en-US" dirty="0"/>
              <a:t>Specifies a base layer, which is useful for “picking up where someone left off”</a:t>
            </a:r>
          </a:p>
        </p:txBody>
      </p:sp>
      <p:pic>
        <p:nvPicPr>
          <p:cNvPr id="5" name="Picture 4">
            <a:extLst>
              <a:ext uri="{FF2B5EF4-FFF2-40B4-BE49-F238E27FC236}">
                <a16:creationId xmlns:a16="http://schemas.microsoft.com/office/drawing/2014/main" id="{8D948378-0B7A-44A5-A637-F8B164E49B0B}"/>
              </a:ext>
            </a:extLst>
          </p:cNvPr>
          <p:cNvPicPr>
            <a:picLocks noChangeAspect="1"/>
          </p:cNvPicPr>
          <p:nvPr/>
        </p:nvPicPr>
        <p:blipFill>
          <a:blip r:embed="rId3"/>
          <a:stretch>
            <a:fillRect/>
          </a:stretch>
        </p:blipFill>
        <p:spPr>
          <a:xfrm>
            <a:off x="53340" y="2346196"/>
            <a:ext cx="4252500" cy="2740231"/>
          </a:xfrm>
          <a:prstGeom prst="rect">
            <a:avLst/>
          </a:prstGeom>
          <a:ln w="57150">
            <a:solidFill>
              <a:schemeClr val="accent3"/>
            </a:solidFill>
          </a:ln>
        </p:spPr>
      </p:pic>
      <p:pic>
        <p:nvPicPr>
          <p:cNvPr id="12" name="Picture 11" descr="Logo&#10;&#10;Description automatically generated">
            <a:extLst>
              <a:ext uri="{FF2B5EF4-FFF2-40B4-BE49-F238E27FC236}">
                <a16:creationId xmlns:a16="http://schemas.microsoft.com/office/drawing/2014/main" id="{7E5CC3FF-1632-4A42-8D62-EBD9E79FC62F}"/>
              </a:ext>
            </a:extLst>
          </p:cNvPr>
          <p:cNvPicPr>
            <a:picLocks noChangeAspect="1"/>
          </p:cNvPicPr>
          <p:nvPr/>
        </p:nvPicPr>
        <p:blipFill rotWithShape="1">
          <a:blip r:embed="rId4"/>
          <a:srcRect r="64125"/>
          <a:stretch/>
        </p:blipFill>
        <p:spPr>
          <a:xfrm>
            <a:off x="2823174" y="4149443"/>
            <a:ext cx="608652" cy="596458"/>
          </a:xfrm>
          <a:prstGeom prst="rect">
            <a:avLst/>
          </a:prstGeom>
        </p:spPr>
      </p:pic>
      <p:sp>
        <p:nvSpPr>
          <p:cNvPr id="13" name="Rectangle 12">
            <a:extLst>
              <a:ext uri="{FF2B5EF4-FFF2-40B4-BE49-F238E27FC236}">
                <a16:creationId xmlns:a16="http://schemas.microsoft.com/office/drawing/2014/main" id="{4DCBE9F4-7857-4E9C-998E-E9D800ABF569}"/>
              </a:ext>
            </a:extLst>
          </p:cNvPr>
          <p:cNvSpPr/>
          <p:nvPr/>
        </p:nvSpPr>
        <p:spPr>
          <a:xfrm>
            <a:off x="7284721" y="91379"/>
            <a:ext cx="1714500" cy="62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Text&#10;&#10;Description automatically generated">
            <a:extLst>
              <a:ext uri="{FF2B5EF4-FFF2-40B4-BE49-F238E27FC236}">
                <a16:creationId xmlns:a16="http://schemas.microsoft.com/office/drawing/2014/main" id="{C35C94D1-C8B5-47EC-809E-02A7298DF395}"/>
              </a:ext>
            </a:extLst>
          </p:cNvPr>
          <p:cNvPicPr>
            <a:picLocks noChangeAspect="1"/>
          </p:cNvPicPr>
          <p:nvPr/>
        </p:nvPicPr>
        <p:blipFill>
          <a:blip r:embed="rId5"/>
          <a:stretch>
            <a:fillRect/>
          </a:stretch>
        </p:blipFill>
        <p:spPr>
          <a:xfrm>
            <a:off x="7454972" y="249032"/>
            <a:ext cx="1394740" cy="344299"/>
          </a:xfrm>
          <a:prstGeom prst="rect">
            <a:avLst/>
          </a:prstGeom>
        </p:spPr>
      </p:pic>
    </p:spTree>
    <p:extLst>
      <p:ext uri="{BB962C8B-B14F-4D97-AF65-F5344CB8AC3E}">
        <p14:creationId xmlns:p14="http://schemas.microsoft.com/office/powerpoint/2010/main" val="2145411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1C37-EC5C-468F-9217-CD6CDA94848E}"/>
              </a:ext>
            </a:extLst>
          </p:cNvPr>
          <p:cNvSpPr>
            <a:spLocks noGrp="1"/>
          </p:cNvSpPr>
          <p:nvPr>
            <p:ph type="title"/>
          </p:nvPr>
        </p:nvSpPr>
        <p:spPr>
          <a:xfrm>
            <a:off x="307102" y="258336"/>
            <a:ext cx="3961098" cy="755700"/>
          </a:xfrm>
        </p:spPr>
        <p:txBody>
          <a:bodyPr/>
          <a:lstStyle/>
          <a:p>
            <a:r>
              <a:rPr lang="en-US" dirty="0"/>
              <a:t>Container Storage</a:t>
            </a:r>
          </a:p>
        </p:txBody>
      </p:sp>
      <p:pic>
        <p:nvPicPr>
          <p:cNvPr id="5" name="Picture 4">
            <a:extLst>
              <a:ext uri="{FF2B5EF4-FFF2-40B4-BE49-F238E27FC236}">
                <a16:creationId xmlns:a16="http://schemas.microsoft.com/office/drawing/2014/main" id="{8C2F664F-B8C5-44F4-902A-B3293C19AD16}"/>
              </a:ext>
            </a:extLst>
          </p:cNvPr>
          <p:cNvPicPr>
            <a:picLocks noChangeAspect="1"/>
          </p:cNvPicPr>
          <p:nvPr/>
        </p:nvPicPr>
        <p:blipFill>
          <a:blip r:embed="rId2"/>
          <a:stretch>
            <a:fillRect/>
          </a:stretch>
        </p:blipFill>
        <p:spPr>
          <a:xfrm>
            <a:off x="132159" y="968794"/>
            <a:ext cx="4571826" cy="3205911"/>
          </a:xfrm>
          <a:prstGeom prst="rect">
            <a:avLst/>
          </a:prstGeom>
        </p:spPr>
      </p:pic>
      <p:pic>
        <p:nvPicPr>
          <p:cNvPr id="7" name="Graphic 6">
            <a:extLst>
              <a:ext uri="{FF2B5EF4-FFF2-40B4-BE49-F238E27FC236}">
                <a16:creationId xmlns:a16="http://schemas.microsoft.com/office/drawing/2014/main" id="{0EDEAEB2-0985-4545-8675-67257C21D8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3624" y="66139"/>
            <a:ext cx="1271430" cy="1271430"/>
          </a:xfrm>
          <a:prstGeom prst="rect">
            <a:avLst/>
          </a:prstGeom>
        </p:spPr>
      </p:pic>
      <p:sp>
        <p:nvSpPr>
          <p:cNvPr id="8" name="TextBox 7">
            <a:extLst>
              <a:ext uri="{FF2B5EF4-FFF2-40B4-BE49-F238E27FC236}">
                <a16:creationId xmlns:a16="http://schemas.microsoft.com/office/drawing/2014/main" id="{F22443AA-24B4-4FEE-8834-9B8405D0D51A}"/>
              </a:ext>
            </a:extLst>
          </p:cNvPr>
          <p:cNvSpPr txBox="1"/>
          <p:nvPr/>
        </p:nvSpPr>
        <p:spPr>
          <a:xfrm>
            <a:off x="6765054" y="445574"/>
            <a:ext cx="1685526" cy="523220"/>
          </a:xfrm>
          <a:prstGeom prst="rect">
            <a:avLst/>
          </a:prstGeom>
          <a:noFill/>
        </p:spPr>
        <p:txBody>
          <a:bodyPr wrap="square" rtlCol="0">
            <a:spAutoFit/>
          </a:bodyPr>
          <a:lstStyle/>
          <a:p>
            <a:pPr algn="ctr"/>
            <a:r>
              <a:rPr lang="en-US" dirty="0"/>
              <a:t>Azure Container Registry</a:t>
            </a:r>
          </a:p>
        </p:txBody>
      </p:sp>
      <p:pic>
        <p:nvPicPr>
          <p:cNvPr id="10" name="Picture 9">
            <a:extLst>
              <a:ext uri="{FF2B5EF4-FFF2-40B4-BE49-F238E27FC236}">
                <a16:creationId xmlns:a16="http://schemas.microsoft.com/office/drawing/2014/main" id="{238B24CE-1C92-4CCA-B29D-F7B21DA55832}"/>
              </a:ext>
            </a:extLst>
          </p:cNvPr>
          <p:cNvPicPr>
            <a:picLocks noChangeAspect="1"/>
          </p:cNvPicPr>
          <p:nvPr/>
        </p:nvPicPr>
        <p:blipFill>
          <a:blip r:embed="rId5"/>
          <a:stretch>
            <a:fillRect/>
          </a:stretch>
        </p:blipFill>
        <p:spPr>
          <a:xfrm>
            <a:off x="4703985" y="2179801"/>
            <a:ext cx="4404846" cy="2747374"/>
          </a:xfrm>
          <a:prstGeom prst="rect">
            <a:avLst/>
          </a:prstGeom>
        </p:spPr>
      </p:pic>
      <p:sp>
        <p:nvSpPr>
          <p:cNvPr id="11" name="TextBox 10">
            <a:extLst>
              <a:ext uri="{FF2B5EF4-FFF2-40B4-BE49-F238E27FC236}">
                <a16:creationId xmlns:a16="http://schemas.microsoft.com/office/drawing/2014/main" id="{06E7000A-386F-4F0C-955B-7D5115E5C10A}"/>
              </a:ext>
            </a:extLst>
          </p:cNvPr>
          <p:cNvSpPr txBox="1"/>
          <p:nvPr/>
        </p:nvSpPr>
        <p:spPr>
          <a:xfrm>
            <a:off x="203538" y="4168309"/>
            <a:ext cx="1120820" cy="307777"/>
          </a:xfrm>
          <a:prstGeom prst="rect">
            <a:avLst/>
          </a:prstGeom>
          <a:noFill/>
        </p:spPr>
        <p:txBody>
          <a:bodyPr wrap="none" rtlCol="0">
            <a:spAutoFit/>
          </a:bodyPr>
          <a:lstStyle/>
          <a:p>
            <a:r>
              <a:rPr lang="en-US" dirty="0" err="1"/>
              <a:t>DockerHub</a:t>
            </a:r>
            <a:endParaRPr lang="en-US" dirty="0"/>
          </a:p>
        </p:txBody>
      </p:sp>
      <p:sp>
        <p:nvSpPr>
          <p:cNvPr id="12" name="TextBox 11">
            <a:extLst>
              <a:ext uri="{FF2B5EF4-FFF2-40B4-BE49-F238E27FC236}">
                <a16:creationId xmlns:a16="http://schemas.microsoft.com/office/drawing/2014/main" id="{B523B979-4366-459D-A970-A2102AB00490}"/>
              </a:ext>
            </a:extLst>
          </p:cNvPr>
          <p:cNvSpPr txBox="1"/>
          <p:nvPr/>
        </p:nvSpPr>
        <p:spPr>
          <a:xfrm>
            <a:off x="6116769" y="1885103"/>
            <a:ext cx="1579278" cy="307777"/>
          </a:xfrm>
          <a:prstGeom prst="rect">
            <a:avLst/>
          </a:prstGeom>
          <a:noFill/>
        </p:spPr>
        <p:txBody>
          <a:bodyPr wrap="none" rtlCol="0">
            <a:spAutoFit/>
          </a:bodyPr>
          <a:lstStyle/>
          <a:p>
            <a:r>
              <a:rPr lang="en-US" dirty="0"/>
              <a:t>GitHub Packages</a:t>
            </a:r>
          </a:p>
        </p:txBody>
      </p:sp>
    </p:spTree>
    <p:extLst>
      <p:ext uri="{BB962C8B-B14F-4D97-AF65-F5344CB8AC3E}">
        <p14:creationId xmlns:p14="http://schemas.microsoft.com/office/powerpoint/2010/main" val="25694659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0C9A-D49F-42BE-91D9-5399280FFD7C}"/>
              </a:ext>
            </a:extLst>
          </p:cNvPr>
          <p:cNvSpPr>
            <a:spLocks noGrp="1"/>
          </p:cNvSpPr>
          <p:nvPr>
            <p:ph type="title"/>
          </p:nvPr>
        </p:nvSpPr>
        <p:spPr/>
        <p:txBody>
          <a:bodyPr/>
          <a:lstStyle/>
          <a:p>
            <a:r>
              <a:rPr lang="en-US" dirty="0"/>
              <a:t>Container Usage</a:t>
            </a:r>
          </a:p>
        </p:txBody>
      </p:sp>
      <p:sp>
        <p:nvSpPr>
          <p:cNvPr id="3" name="Text Placeholder 2">
            <a:extLst>
              <a:ext uri="{FF2B5EF4-FFF2-40B4-BE49-F238E27FC236}">
                <a16:creationId xmlns:a16="http://schemas.microsoft.com/office/drawing/2014/main" id="{B5B65BF9-D678-46D7-90C1-79834647F06B}"/>
              </a:ext>
            </a:extLst>
          </p:cNvPr>
          <p:cNvSpPr>
            <a:spLocks noGrp="1"/>
          </p:cNvSpPr>
          <p:nvPr>
            <p:ph type="body" idx="1"/>
          </p:nvPr>
        </p:nvSpPr>
        <p:spPr/>
        <p:txBody>
          <a:bodyPr/>
          <a:lstStyle/>
          <a:p>
            <a:r>
              <a:rPr lang="en-US" dirty="0"/>
              <a:t>Deploy containerized applications to Azure for quick and scalable use.</a:t>
            </a:r>
          </a:p>
          <a:p>
            <a:endParaRPr lang="en-US" dirty="0"/>
          </a:p>
          <a:p>
            <a:r>
              <a:rPr lang="en-US" dirty="0"/>
              <a:t>Pick the Runtime Stack (Node, .NET, Python, etc.) and OS (Linux or Windows)</a:t>
            </a:r>
          </a:p>
          <a:p>
            <a:endParaRPr lang="en-US" dirty="0"/>
          </a:p>
          <a:p>
            <a:r>
              <a:rPr lang="en-US" dirty="0"/>
              <a:t>Pick the size of machine (RAM, CPUs, GPUs)</a:t>
            </a:r>
          </a:p>
        </p:txBody>
      </p:sp>
      <p:pic>
        <p:nvPicPr>
          <p:cNvPr id="5" name="Graphic 4">
            <a:extLst>
              <a:ext uri="{FF2B5EF4-FFF2-40B4-BE49-F238E27FC236}">
                <a16:creationId xmlns:a16="http://schemas.microsoft.com/office/drawing/2014/main" id="{DF42D80A-2157-4575-9402-4A9032F7B04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32192" y="857250"/>
            <a:ext cx="914400" cy="914400"/>
          </a:xfrm>
          <a:prstGeom prst="rect">
            <a:avLst/>
          </a:prstGeom>
        </p:spPr>
      </p:pic>
      <p:pic>
        <p:nvPicPr>
          <p:cNvPr id="7" name="Graphic 6">
            <a:extLst>
              <a:ext uri="{FF2B5EF4-FFF2-40B4-BE49-F238E27FC236}">
                <a16:creationId xmlns:a16="http://schemas.microsoft.com/office/drawing/2014/main" id="{1C3D9D33-C194-4349-9F29-CC306E14A8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33600" y="857250"/>
            <a:ext cx="914400" cy="914400"/>
          </a:xfrm>
          <a:prstGeom prst="rect">
            <a:avLst/>
          </a:prstGeom>
        </p:spPr>
      </p:pic>
      <p:sp>
        <p:nvSpPr>
          <p:cNvPr id="8" name="TextBox 7">
            <a:extLst>
              <a:ext uri="{FF2B5EF4-FFF2-40B4-BE49-F238E27FC236}">
                <a16:creationId xmlns:a16="http://schemas.microsoft.com/office/drawing/2014/main" id="{587834F4-73C5-4F02-AEF6-DAAAFFF9E122}"/>
              </a:ext>
            </a:extLst>
          </p:cNvPr>
          <p:cNvSpPr txBox="1"/>
          <p:nvPr/>
        </p:nvSpPr>
        <p:spPr>
          <a:xfrm>
            <a:off x="4124599" y="1771650"/>
            <a:ext cx="1529586" cy="307777"/>
          </a:xfrm>
          <a:prstGeom prst="rect">
            <a:avLst/>
          </a:prstGeom>
          <a:noFill/>
        </p:spPr>
        <p:txBody>
          <a:bodyPr wrap="none" rtlCol="0">
            <a:spAutoFit/>
          </a:bodyPr>
          <a:lstStyle/>
          <a:p>
            <a:pPr algn="ctr"/>
            <a:r>
              <a:rPr lang="en-US" dirty="0"/>
              <a:t>Azure Web Apps</a:t>
            </a:r>
          </a:p>
        </p:txBody>
      </p:sp>
      <p:sp>
        <p:nvSpPr>
          <p:cNvPr id="9" name="TextBox 8">
            <a:extLst>
              <a:ext uri="{FF2B5EF4-FFF2-40B4-BE49-F238E27FC236}">
                <a16:creationId xmlns:a16="http://schemas.microsoft.com/office/drawing/2014/main" id="{4DF12E14-6228-4852-8BD9-3D22A06CC849}"/>
              </a:ext>
            </a:extLst>
          </p:cNvPr>
          <p:cNvSpPr txBox="1"/>
          <p:nvPr/>
        </p:nvSpPr>
        <p:spPr>
          <a:xfrm>
            <a:off x="6343691" y="1771650"/>
            <a:ext cx="2294218" cy="307777"/>
          </a:xfrm>
          <a:prstGeom prst="rect">
            <a:avLst/>
          </a:prstGeom>
          <a:noFill/>
        </p:spPr>
        <p:txBody>
          <a:bodyPr wrap="none" rtlCol="0">
            <a:spAutoFit/>
          </a:bodyPr>
          <a:lstStyle/>
          <a:p>
            <a:pPr algn="ctr"/>
            <a:r>
              <a:rPr lang="en-US" dirty="0"/>
              <a:t>Azure Container Instances</a:t>
            </a:r>
          </a:p>
        </p:txBody>
      </p:sp>
      <p:pic>
        <p:nvPicPr>
          <p:cNvPr id="11" name="Graphic 10">
            <a:extLst>
              <a:ext uri="{FF2B5EF4-FFF2-40B4-BE49-F238E27FC236}">
                <a16:creationId xmlns:a16="http://schemas.microsoft.com/office/drawing/2014/main" id="{5078D1AC-16C1-438D-B409-861AD2B655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67440" y="2661871"/>
            <a:ext cx="914400" cy="914400"/>
          </a:xfrm>
          <a:prstGeom prst="rect">
            <a:avLst/>
          </a:prstGeom>
        </p:spPr>
      </p:pic>
      <p:sp>
        <p:nvSpPr>
          <p:cNvPr id="12" name="TextBox 11">
            <a:extLst>
              <a:ext uri="{FF2B5EF4-FFF2-40B4-BE49-F238E27FC236}">
                <a16:creationId xmlns:a16="http://schemas.microsoft.com/office/drawing/2014/main" id="{9BCB9AA7-8287-4957-8C4C-78401D99074E}"/>
              </a:ext>
            </a:extLst>
          </p:cNvPr>
          <p:cNvSpPr txBox="1"/>
          <p:nvPr/>
        </p:nvSpPr>
        <p:spPr>
          <a:xfrm>
            <a:off x="5091958" y="3576271"/>
            <a:ext cx="2265364" cy="307777"/>
          </a:xfrm>
          <a:prstGeom prst="rect">
            <a:avLst/>
          </a:prstGeom>
          <a:noFill/>
        </p:spPr>
        <p:txBody>
          <a:bodyPr wrap="none" rtlCol="0">
            <a:spAutoFit/>
          </a:bodyPr>
          <a:lstStyle/>
          <a:p>
            <a:pPr algn="ctr"/>
            <a:r>
              <a:rPr lang="en-US" dirty="0"/>
              <a:t>Azure Kubernetes Service</a:t>
            </a:r>
          </a:p>
        </p:txBody>
      </p:sp>
    </p:spTree>
    <p:extLst>
      <p:ext uri="{BB962C8B-B14F-4D97-AF65-F5344CB8AC3E}">
        <p14:creationId xmlns:p14="http://schemas.microsoft.com/office/powerpoint/2010/main" val="9115116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3642-BC91-4615-B876-C58E2A8A9BA1}"/>
              </a:ext>
            </a:extLst>
          </p:cNvPr>
          <p:cNvSpPr>
            <a:spLocks noGrp="1"/>
          </p:cNvSpPr>
          <p:nvPr>
            <p:ph type="title"/>
          </p:nvPr>
        </p:nvSpPr>
        <p:spPr>
          <a:xfrm>
            <a:off x="319500" y="704868"/>
            <a:ext cx="2808000" cy="815366"/>
          </a:xfrm>
        </p:spPr>
        <p:txBody>
          <a:bodyPr/>
          <a:lstStyle/>
          <a:p>
            <a:r>
              <a:rPr lang="en-US" dirty="0"/>
              <a:t>Container Orchestration</a:t>
            </a:r>
          </a:p>
        </p:txBody>
      </p:sp>
      <p:sp>
        <p:nvSpPr>
          <p:cNvPr id="3" name="Text Placeholder 2">
            <a:extLst>
              <a:ext uri="{FF2B5EF4-FFF2-40B4-BE49-F238E27FC236}">
                <a16:creationId xmlns:a16="http://schemas.microsoft.com/office/drawing/2014/main" id="{4465C07D-B063-4087-B553-A9C939037404}"/>
              </a:ext>
            </a:extLst>
          </p:cNvPr>
          <p:cNvSpPr>
            <a:spLocks noGrp="1"/>
          </p:cNvSpPr>
          <p:nvPr>
            <p:ph type="body" idx="1"/>
          </p:nvPr>
        </p:nvSpPr>
        <p:spPr>
          <a:xfrm>
            <a:off x="319500" y="1575911"/>
            <a:ext cx="2808000" cy="3077093"/>
          </a:xfrm>
        </p:spPr>
        <p:txBody>
          <a:bodyPr/>
          <a:lstStyle/>
          <a:p>
            <a:r>
              <a:rPr lang="en-US" dirty="0"/>
              <a:t>Once containers are created, use container orchestration to organize, coordinate, and schedule their use.</a:t>
            </a:r>
          </a:p>
          <a:p>
            <a:endParaRPr lang="en-US" dirty="0"/>
          </a:p>
          <a:p>
            <a:r>
              <a:rPr lang="en-US" dirty="0"/>
              <a:t>Useful for scaling containers and making use of distributed environments</a:t>
            </a:r>
          </a:p>
          <a:p>
            <a:endParaRPr lang="en-US" dirty="0"/>
          </a:p>
          <a:p>
            <a:r>
              <a:rPr lang="en-US" dirty="0"/>
              <a:t>Other capabilities:</a:t>
            </a:r>
          </a:p>
          <a:p>
            <a:pPr lvl="1">
              <a:spcBef>
                <a:spcPts val="0"/>
              </a:spcBef>
            </a:pPr>
            <a:r>
              <a:rPr lang="en-US" dirty="0"/>
              <a:t>Security management</a:t>
            </a:r>
          </a:p>
          <a:p>
            <a:pPr lvl="1">
              <a:spcBef>
                <a:spcPts val="0"/>
              </a:spcBef>
            </a:pPr>
            <a:r>
              <a:rPr lang="en-US" dirty="0"/>
              <a:t>API Serving</a:t>
            </a:r>
          </a:p>
          <a:p>
            <a:pPr lvl="1">
              <a:spcBef>
                <a:spcPts val="0"/>
              </a:spcBef>
            </a:pPr>
            <a:r>
              <a:rPr lang="en-US" dirty="0"/>
              <a:t>Resource Monitoring</a:t>
            </a:r>
          </a:p>
          <a:p>
            <a:pPr lvl="1">
              <a:spcBef>
                <a:spcPts val="0"/>
              </a:spcBef>
            </a:pPr>
            <a:r>
              <a:rPr lang="en-US" dirty="0"/>
              <a:t>Load Balancing</a:t>
            </a:r>
          </a:p>
        </p:txBody>
      </p:sp>
      <p:pic>
        <p:nvPicPr>
          <p:cNvPr id="2052" name="Picture 4" descr="Image result for mesos">
            <a:extLst>
              <a:ext uri="{FF2B5EF4-FFF2-40B4-BE49-F238E27FC236}">
                <a16:creationId xmlns:a16="http://schemas.microsoft.com/office/drawing/2014/main" id="{0674BA97-CA42-4DE4-B84D-853EBFE4C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9089" y="1575911"/>
            <a:ext cx="3468254" cy="126025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kubernetes logo">
            <a:extLst>
              <a:ext uri="{FF2B5EF4-FFF2-40B4-BE49-F238E27FC236}">
                <a16:creationId xmlns:a16="http://schemas.microsoft.com/office/drawing/2014/main" id="{DEE686BF-ACAC-40DE-AEF0-DCDC3A4C6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9089" y="442883"/>
            <a:ext cx="4572039" cy="98743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docker swarm logo">
            <a:extLst>
              <a:ext uri="{FF2B5EF4-FFF2-40B4-BE49-F238E27FC236}">
                <a16:creationId xmlns:a16="http://schemas.microsoft.com/office/drawing/2014/main" id="{3E0AB188-1564-4F72-9975-65AA4DFF7F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3330" y="2816243"/>
            <a:ext cx="1629936" cy="160614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mage result for docker swarm logo">
            <a:extLst>
              <a:ext uri="{FF2B5EF4-FFF2-40B4-BE49-F238E27FC236}">
                <a16:creationId xmlns:a16="http://schemas.microsoft.com/office/drawing/2014/main" id="{D1FDC6DC-4101-4F65-B2F5-F9FF86418C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5063" y="2930960"/>
            <a:ext cx="2560484" cy="139662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F2F3F9E-6E01-4F4F-9A19-02FB103685A4}"/>
              </a:ext>
            </a:extLst>
          </p:cNvPr>
          <p:cNvSpPr/>
          <p:nvPr/>
        </p:nvSpPr>
        <p:spPr>
          <a:xfrm>
            <a:off x="3537651" y="4870630"/>
            <a:ext cx="5754914" cy="2616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6"/>
              </a:rPr>
              <a:t>https://azure.microsoft.com/en-us/resources/videos/azure-kubernetes-service-overview/</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259478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upload.wikimedia.org/wikipedia/commons/b/be/Kubernetes.png">
            <a:extLst>
              <a:ext uri="{FF2B5EF4-FFF2-40B4-BE49-F238E27FC236}">
                <a16:creationId xmlns:a16="http://schemas.microsoft.com/office/drawing/2014/main" id="{10F90FC7-F2B7-4DA7-A855-52E29C82A5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5205" y="1845598"/>
            <a:ext cx="4658795" cy="329790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16423CD-4E5D-475E-AA52-1B0AE083C281}"/>
              </a:ext>
            </a:extLst>
          </p:cNvPr>
          <p:cNvSpPr>
            <a:spLocks noGrp="1"/>
          </p:cNvSpPr>
          <p:nvPr>
            <p:ph type="title"/>
          </p:nvPr>
        </p:nvSpPr>
        <p:spPr/>
        <p:txBody>
          <a:bodyPr/>
          <a:lstStyle/>
          <a:p>
            <a:endParaRPr lang="en-US"/>
          </a:p>
        </p:txBody>
      </p:sp>
      <p:pic>
        <p:nvPicPr>
          <p:cNvPr id="3074" name="Picture 2" descr="Image result for mesos">
            <a:extLst>
              <a:ext uri="{FF2B5EF4-FFF2-40B4-BE49-F238E27FC236}">
                <a16:creationId xmlns:a16="http://schemas.microsoft.com/office/drawing/2014/main" id="{57B6197A-16C2-455D-A56A-9D27052A15A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54524" y="323413"/>
            <a:ext cx="4676099" cy="3297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6499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51F2A044-92DC-4F79-AEF0-76986C4BD5FB}"/>
              </a:ext>
            </a:extLst>
          </p:cNvPr>
          <p:cNvSpPr/>
          <p:nvPr/>
        </p:nvSpPr>
        <p:spPr>
          <a:xfrm>
            <a:off x="2057401" y="769578"/>
            <a:ext cx="5434012" cy="4224554"/>
          </a:xfrm>
          <a:prstGeom prst="flowChartProcess">
            <a:avLst/>
          </a:prstGeom>
          <a:solidFill>
            <a:schemeClr val="bg1"/>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AKS</a:t>
            </a:r>
          </a:p>
        </p:txBody>
      </p:sp>
      <p:sp>
        <p:nvSpPr>
          <p:cNvPr id="2" name="Title 1">
            <a:extLst>
              <a:ext uri="{FF2B5EF4-FFF2-40B4-BE49-F238E27FC236}">
                <a16:creationId xmlns:a16="http://schemas.microsoft.com/office/drawing/2014/main" id="{287020C1-A9D3-4D31-9EAE-BB9FE42F02BF}"/>
              </a:ext>
            </a:extLst>
          </p:cNvPr>
          <p:cNvSpPr>
            <a:spLocks noGrp="1"/>
          </p:cNvSpPr>
          <p:nvPr>
            <p:ph type="title"/>
          </p:nvPr>
        </p:nvSpPr>
        <p:spPr>
          <a:xfrm>
            <a:off x="254525" y="323413"/>
            <a:ext cx="8625525" cy="366235"/>
          </a:xfrm>
        </p:spPr>
        <p:txBody>
          <a:bodyPr>
            <a:normAutofit fontScale="90000"/>
          </a:bodyPr>
          <a:lstStyle/>
          <a:p>
            <a:r>
              <a:rPr lang="en-US" dirty="0"/>
              <a:t>Bioinformatics Pipelines in AKS</a:t>
            </a:r>
          </a:p>
        </p:txBody>
      </p:sp>
      <p:sp>
        <p:nvSpPr>
          <p:cNvPr id="4" name="Cylinder 3">
            <a:extLst>
              <a:ext uri="{FF2B5EF4-FFF2-40B4-BE49-F238E27FC236}">
                <a16:creationId xmlns:a16="http://schemas.microsoft.com/office/drawing/2014/main" id="{258F2AC5-DA29-4EDF-8817-164284F06AF8}"/>
              </a:ext>
            </a:extLst>
          </p:cNvPr>
          <p:cNvSpPr/>
          <p:nvPr/>
        </p:nvSpPr>
        <p:spPr>
          <a:xfrm rot="5400000">
            <a:off x="698531" y="68036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A Queue</a:t>
            </a:r>
          </a:p>
        </p:txBody>
      </p:sp>
      <p:sp>
        <p:nvSpPr>
          <p:cNvPr id="5" name="Cylinder 4">
            <a:extLst>
              <a:ext uri="{FF2B5EF4-FFF2-40B4-BE49-F238E27FC236}">
                <a16:creationId xmlns:a16="http://schemas.microsoft.com/office/drawing/2014/main" id="{F9530499-5548-4176-A2D1-446C30CCA653}"/>
              </a:ext>
            </a:extLst>
          </p:cNvPr>
          <p:cNvSpPr/>
          <p:nvPr/>
        </p:nvSpPr>
        <p:spPr>
          <a:xfrm rot="5400000">
            <a:off x="698530" y="167529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B Queue</a:t>
            </a:r>
          </a:p>
        </p:txBody>
      </p:sp>
      <p:sp>
        <p:nvSpPr>
          <p:cNvPr id="7" name="TextBox 6">
            <a:extLst>
              <a:ext uri="{FF2B5EF4-FFF2-40B4-BE49-F238E27FC236}">
                <a16:creationId xmlns:a16="http://schemas.microsoft.com/office/drawing/2014/main" id="{803F3E8A-D7B5-4274-ABC2-142DE0293066}"/>
              </a:ext>
            </a:extLst>
          </p:cNvPr>
          <p:cNvSpPr txBox="1"/>
          <p:nvPr/>
        </p:nvSpPr>
        <p:spPr>
          <a:xfrm rot="5400000">
            <a:off x="775973" y="4351843"/>
            <a:ext cx="530915" cy="507831"/>
          </a:xfrm>
          <a:prstGeom prst="rect">
            <a:avLst/>
          </a:prstGeom>
          <a:noFill/>
        </p:spPr>
        <p:txBody>
          <a:bodyPr wrap="none" rtlCol="0">
            <a:spAutoFit/>
          </a:bodyPr>
          <a:lstStyle/>
          <a:p>
            <a:pPr algn="ctr" defTabSz="685800">
              <a:buClrTx/>
              <a:defRPr/>
            </a:pPr>
            <a:r>
              <a:rPr lang="en-US" sz="2700" kern="1200">
                <a:solidFill>
                  <a:prstClr val="black"/>
                </a:solidFill>
                <a:ea typeface="+mn-ea"/>
                <a:cs typeface="+mn-cs"/>
              </a:rPr>
              <a:t>…</a:t>
            </a:r>
          </a:p>
        </p:txBody>
      </p:sp>
      <p:sp>
        <p:nvSpPr>
          <p:cNvPr id="9" name="Cylinder 8">
            <a:extLst>
              <a:ext uri="{FF2B5EF4-FFF2-40B4-BE49-F238E27FC236}">
                <a16:creationId xmlns:a16="http://schemas.microsoft.com/office/drawing/2014/main" id="{DBF95817-A4C8-4370-980F-27826852F635}"/>
              </a:ext>
            </a:extLst>
          </p:cNvPr>
          <p:cNvSpPr/>
          <p:nvPr/>
        </p:nvSpPr>
        <p:spPr>
          <a:xfrm rot="5400000">
            <a:off x="698529" y="2669468"/>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C Queue</a:t>
            </a:r>
          </a:p>
        </p:txBody>
      </p:sp>
      <p:sp>
        <p:nvSpPr>
          <p:cNvPr id="8" name="Flowchart: Process 7">
            <a:extLst>
              <a:ext uri="{FF2B5EF4-FFF2-40B4-BE49-F238E27FC236}">
                <a16:creationId xmlns:a16="http://schemas.microsoft.com/office/drawing/2014/main" id="{21EF16C7-4908-4C56-B94E-C404145CDD9E}"/>
              </a:ext>
            </a:extLst>
          </p:cNvPr>
          <p:cNvSpPr/>
          <p:nvPr/>
        </p:nvSpPr>
        <p:spPr>
          <a:xfrm>
            <a:off x="4057650" y="1484756"/>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A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1" name="Flowchart: Process 10">
            <a:extLst>
              <a:ext uri="{FF2B5EF4-FFF2-40B4-BE49-F238E27FC236}">
                <a16:creationId xmlns:a16="http://schemas.microsoft.com/office/drawing/2014/main" id="{7D0AF4AF-5554-4785-8592-4F05A43D471B}"/>
              </a:ext>
            </a:extLst>
          </p:cNvPr>
          <p:cNvSpPr/>
          <p:nvPr/>
        </p:nvSpPr>
        <p:spPr>
          <a:xfrm>
            <a:off x="2700986" y="866888"/>
            <a:ext cx="903365" cy="50627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Control Plane</a:t>
            </a:r>
          </a:p>
        </p:txBody>
      </p:sp>
      <p:sp>
        <p:nvSpPr>
          <p:cNvPr id="12" name="Flowchart: Process 11">
            <a:extLst>
              <a:ext uri="{FF2B5EF4-FFF2-40B4-BE49-F238E27FC236}">
                <a16:creationId xmlns:a16="http://schemas.microsoft.com/office/drawing/2014/main" id="{C19AC7BD-DBA4-40D3-BB76-44AA55BDB86B}"/>
              </a:ext>
            </a:extLst>
          </p:cNvPr>
          <p:cNvSpPr/>
          <p:nvPr/>
        </p:nvSpPr>
        <p:spPr>
          <a:xfrm>
            <a:off x="2700986" y="2480453"/>
            <a:ext cx="903365" cy="68351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Queue Master</a:t>
            </a:r>
          </a:p>
          <a:p>
            <a:pPr algn="ctr" defTabSz="685800">
              <a:buClrTx/>
              <a:defRPr/>
            </a:pPr>
            <a:r>
              <a:rPr lang="en-US" sz="825" kern="1200">
                <a:solidFill>
                  <a:sysClr val="windowText" lastClr="000000"/>
                </a:solidFill>
                <a:latin typeface="Arial" panose="020B0604020202020204"/>
              </a:rPr>
              <a:t>(single node)</a:t>
            </a:r>
            <a:endParaRPr lang="en-US" sz="1350" kern="1200">
              <a:solidFill>
                <a:sysClr val="windowText" lastClr="000000"/>
              </a:solidFill>
              <a:latin typeface="Arial" panose="020B0604020202020204"/>
            </a:endParaRPr>
          </a:p>
        </p:txBody>
      </p:sp>
      <p:sp>
        <p:nvSpPr>
          <p:cNvPr id="13" name="Flowchart: Process 12">
            <a:extLst>
              <a:ext uri="{FF2B5EF4-FFF2-40B4-BE49-F238E27FC236}">
                <a16:creationId xmlns:a16="http://schemas.microsoft.com/office/drawing/2014/main" id="{C528FDE1-D2E3-4185-95E4-0EB794AA980A}"/>
              </a:ext>
            </a:extLst>
          </p:cNvPr>
          <p:cNvSpPr/>
          <p:nvPr/>
        </p:nvSpPr>
        <p:spPr>
          <a:xfrm>
            <a:off x="4057650" y="2478543"/>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B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4" name="Flowchart: Process 13">
            <a:extLst>
              <a:ext uri="{FF2B5EF4-FFF2-40B4-BE49-F238E27FC236}">
                <a16:creationId xmlns:a16="http://schemas.microsoft.com/office/drawing/2014/main" id="{E1CC0ADD-24FF-456E-8F16-491AC2A5E496}"/>
              </a:ext>
            </a:extLst>
          </p:cNvPr>
          <p:cNvSpPr/>
          <p:nvPr/>
        </p:nvSpPr>
        <p:spPr>
          <a:xfrm>
            <a:off x="4057650" y="3473860"/>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C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5" name="TextBox 14">
            <a:extLst>
              <a:ext uri="{FF2B5EF4-FFF2-40B4-BE49-F238E27FC236}">
                <a16:creationId xmlns:a16="http://schemas.microsoft.com/office/drawing/2014/main" id="{C96C9363-A632-4112-8B71-BEBD448DFEF5}"/>
              </a:ext>
            </a:extLst>
          </p:cNvPr>
          <p:cNvSpPr txBox="1"/>
          <p:nvPr/>
        </p:nvSpPr>
        <p:spPr>
          <a:xfrm rot="5400000">
            <a:off x="5009195" y="420492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16" name="Flowchart: Process 15">
            <a:extLst>
              <a:ext uri="{FF2B5EF4-FFF2-40B4-BE49-F238E27FC236}">
                <a16:creationId xmlns:a16="http://schemas.microsoft.com/office/drawing/2014/main" id="{3F7BCCC6-EB21-4679-AFFD-D6BB77E867D9}"/>
              </a:ext>
            </a:extLst>
          </p:cNvPr>
          <p:cNvSpPr/>
          <p:nvPr/>
        </p:nvSpPr>
        <p:spPr>
          <a:xfrm>
            <a:off x="4118372" y="1755857"/>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7" name="Flowchart: Process 16">
            <a:extLst>
              <a:ext uri="{FF2B5EF4-FFF2-40B4-BE49-F238E27FC236}">
                <a16:creationId xmlns:a16="http://schemas.microsoft.com/office/drawing/2014/main" id="{19CEAF1B-B421-4645-8197-1D7B287FDE29}"/>
              </a:ext>
            </a:extLst>
          </p:cNvPr>
          <p:cNvSpPr/>
          <p:nvPr/>
        </p:nvSpPr>
        <p:spPr>
          <a:xfrm>
            <a:off x="4118372" y="274209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8" name="Flowchart: Process 17">
            <a:extLst>
              <a:ext uri="{FF2B5EF4-FFF2-40B4-BE49-F238E27FC236}">
                <a16:creationId xmlns:a16="http://schemas.microsoft.com/office/drawing/2014/main" id="{8BC04208-F2CF-4572-9AA6-57135D61473D}"/>
              </a:ext>
            </a:extLst>
          </p:cNvPr>
          <p:cNvSpPr/>
          <p:nvPr/>
        </p:nvSpPr>
        <p:spPr>
          <a:xfrm>
            <a:off x="4118372" y="3748305"/>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cxnSp>
        <p:nvCxnSpPr>
          <p:cNvPr id="20" name="Connector: Elbow 19">
            <a:extLst>
              <a:ext uri="{FF2B5EF4-FFF2-40B4-BE49-F238E27FC236}">
                <a16:creationId xmlns:a16="http://schemas.microsoft.com/office/drawing/2014/main" id="{3BEEF610-47A5-452F-B187-EAB4436EDFC3}"/>
              </a:ext>
            </a:extLst>
          </p:cNvPr>
          <p:cNvCxnSpPr>
            <a:cxnSpLocks/>
            <a:stCxn id="4" idx="1"/>
            <a:endCxn id="12" idx="1"/>
          </p:cNvCxnSpPr>
          <p:nvPr/>
        </p:nvCxnSpPr>
        <p:spPr>
          <a:xfrm>
            <a:off x="2188724" y="1827657"/>
            <a:ext cx="512263" cy="994551"/>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1678173D-81FD-4170-A8DF-367ACAAE7790}"/>
              </a:ext>
            </a:extLst>
          </p:cNvPr>
          <p:cNvCxnSpPr>
            <a:cxnSpLocks/>
            <a:stCxn id="9" idx="1"/>
            <a:endCxn id="12" idx="1"/>
          </p:cNvCxnSpPr>
          <p:nvPr/>
        </p:nvCxnSpPr>
        <p:spPr>
          <a:xfrm flipV="1">
            <a:off x="2188723" y="2822208"/>
            <a:ext cx="512264" cy="99455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7DF462C3-458A-4391-88B6-A5975034DA72}"/>
              </a:ext>
            </a:extLst>
          </p:cNvPr>
          <p:cNvCxnSpPr>
            <a:cxnSpLocks/>
            <a:stCxn id="12" idx="3"/>
            <a:endCxn id="8" idx="1"/>
          </p:cNvCxnSpPr>
          <p:nvPr/>
        </p:nvCxnSpPr>
        <p:spPr>
          <a:xfrm flipV="1">
            <a:off x="3604351" y="1827657"/>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949BA765-472A-4310-80F5-AFB344E203A8}"/>
              </a:ext>
            </a:extLst>
          </p:cNvPr>
          <p:cNvCxnSpPr>
            <a:cxnSpLocks/>
            <a:stCxn id="12" idx="3"/>
            <a:endCxn id="14" idx="1"/>
          </p:cNvCxnSpPr>
          <p:nvPr/>
        </p:nvCxnSpPr>
        <p:spPr>
          <a:xfrm>
            <a:off x="3604351" y="2822208"/>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41F9990-6A7B-4F6B-841B-80FD0AF85471}"/>
              </a:ext>
            </a:extLst>
          </p:cNvPr>
          <p:cNvCxnSpPr>
            <a:cxnSpLocks/>
            <a:stCxn id="5" idx="1"/>
            <a:endCxn id="12" idx="1"/>
          </p:cNvCxnSpPr>
          <p:nvPr/>
        </p:nvCxnSpPr>
        <p:spPr>
          <a:xfrm flipV="1">
            <a:off x="2188723" y="2822208"/>
            <a:ext cx="512264" cy="3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9C92B0D-0BB5-4140-91C9-8F35798B2C50}"/>
              </a:ext>
            </a:extLst>
          </p:cNvPr>
          <p:cNvCxnSpPr>
            <a:cxnSpLocks/>
            <a:stCxn id="12" idx="3"/>
            <a:endCxn id="13" idx="1"/>
          </p:cNvCxnSpPr>
          <p:nvPr/>
        </p:nvCxnSpPr>
        <p:spPr>
          <a:xfrm flipV="1">
            <a:off x="3604351" y="2821443"/>
            <a:ext cx="453299" cy="765"/>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0D7597C-691F-48BC-A48C-1356EDD59DF2}"/>
              </a:ext>
            </a:extLst>
          </p:cNvPr>
          <p:cNvCxnSpPr>
            <a:cxnSpLocks/>
            <a:stCxn id="11" idx="2"/>
            <a:endCxn id="12" idx="0"/>
          </p:cNvCxnSpPr>
          <p:nvPr/>
        </p:nvCxnSpPr>
        <p:spPr>
          <a:xfrm>
            <a:off x="3152669" y="1373160"/>
            <a:ext cx="0" cy="1107293"/>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BB9F3E21-91DC-493F-8EC8-BD91F78573A9}"/>
              </a:ext>
            </a:extLst>
          </p:cNvPr>
          <p:cNvCxnSpPr>
            <a:cxnSpLocks/>
            <a:stCxn id="11" idx="3"/>
            <a:endCxn id="8" idx="3"/>
          </p:cNvCxnSpPr>
          <p:nvPr/>
        </p:nvCxnSpPr>
        <p:spPr>
          <a:xfrm>
            <a:off x="3604351" y="1120024"/>
            <a:ext cx="2664144" cy="707633"/>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26BBFD81-2ED3-4BAB-9CDC-200905B1301E}"/>
              </a:ext>
            </a:extLst>
          </p:cNvPr>
          <p:cNvCxnSpPr>
            <a:cxnSpLocks/>
            <a:stCxn id="11" idx="3"/>
            <a:endCxn id="13" idx="3"/>
          </p:cNvCxnSpPr>
          <p:nvPr/>
        </p:nvCxnSpPr>
        <p:spPr>
          <a:xfrm>
            <a:off x="3604351" y="1120024"/>
            <a:ext cx="2664144" cy="1701419"/>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4C0CCF84-A9BE-45E2-A566-BAB53B7B202B}"/>
              </a:ext>
            </a:extLst>
          </p:cNvPr>
          <p:cNvCxnSpPr>
            <a:cxnSpLocks/>
            <a:stCxn id="14" idx="3"/>
            <a:endCxn id="11" idx="3"/>
          </p:cNvCxnSpPr>
          <p:nvPr/>
        </p:nvCxnSpPr>
        <p:spPr>
          <a:xfrm flipH="1" flipV="1">
            <a:off x="3604351" y="1120024"/>
            <a:ext cx="2664144" cy="2696736"/>
          </a:xfrm>
          <a:prstGeom prst="bentConnector3">
            <a:avLst>
              <a:gd name="adj1" fmla="val -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F6A578AC-107F-4511-9435-84D0A80C478D}"/>
              </a:ext>
            </a:extLst>
          </p:cNvPr>
          <p:cNvSpPr txBox="1"/>
          <p:nvPr/>
        </p:nvSpPr>
        <p:spPr>
          <a:xfrm rot="16200000">
            <a:off x="2505260" y="1801276"/>
            <a:ext cx="1087067"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Request Pods</a:t>
            </a:r>
          </a:p>
        </p:txBody>
      </p:sp>
      <p:sp>
        <p:nvSpPr>
          <p:cNvPr id="71" name="TextBox 70">
            <a:extLst>
              <a:ext uri="{FF2B5EF4-FFF2-40B4-BE49-F238E27FC236}">
                <a16:creationId xmlns:a16="http://schemas.microsoft.com/office/drawing/2014/main" id="{BF1A68ED-1B22-491D-9B98-2EC191AFD654}"/>
              </a:ext>
            </a:extLst>
          </p:cNvPr>
          <p:cNvSpPr txBox="1"/>
          <p:nvPr/>
        </p:nvSpPr>
        <p:spPr>
          <a:xfrm rot="16200000">
            <a:off x="3249295" y="1929909"/>
            <a:ext cx="786797" cy="369332"/>
          </a:xfrm>
          <a:prstGeom prst="rect">
            <a:avLst/>
          </a:prstGeom>
          <a:noFill/>
        </p:spPr>
        <p:txBody>
          <a:bodyPr wrap="square">
            <a:spAutoFit/>
          </a:bodyPr>
          <a:lstStyle/>
          <a:p>
            <a:pPr algn="ctr" defTabSz="685800">
              <a:buClrTx/>
              <a:defRPr/>
            </a:pPr>
            <a:r>
              <a:rPr lang="en-US" sz="900" kern="1200">
                <a:solidFill>
                  <a:sysClr val="windowText" lastClr="000000"/>
                </a:solidFill>
                <a:ea typeface="+mn-ea"/>
                <a:cs typeface="+mn-cs"/>
              </a:rPr>
              <a:t>Send Task Information</a:t>
            </a:r>
          </a:p>
        </p:txBody>
      </p:sp>
      <p:sp>
        <p:nvSpPr>
          <p:cNvPr id="73" name="TextBox 72">
            <a:extLst>
              <a:ext uri="{FF2B5EF4-FFF2-40B4-BE49-F238E27FC236}">
                <a16:creationId xmlns:a16="http://schemas.microsoft.com/office/drawing/2014/main" id="{3EAF44DB-BAA5-4830-A58F-976642311FF2}"/>
              </a:ext>
            </a:extLst>
          </p:cNvPr>
          <p:cNvSpPr txBox="1"/>
          <p:nvPr/>
        </p:nvSpPr>
        <p:spPr>
          <a:xfrm>
            <a:off x="3656555" y="877179"/>
            <a:ext cx="2210845"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Provision Pods (or Remove Dead Pods)</a:t>
            </a:r>
          </a:p>
        </p:txBody>
      </p:sp>
      <p:sp>
        <p:nvSpPr>
          <p:cNvPr id="38" name="Cylinder 37">
            <a:extLst>
              <a:ext uri="{FF2B5EF4-FFF2-40B4-BE49-F238E27FC236}">
                <a16:creationId xmlns:a16="http://schemas.microsoft.com/office/drawing/2014/main" id="{A5E970A2-485E-436F-9EEF-6259D409649C}"/>
              </a:ext>
            </a:extLst>
          </p:cNvPr>
          <p:cNvSpPr/>
          <p:nvPr/>
        </p:nvSpPr>
        <p:spPr>
          <a:xfrm rot="16200000">
            <a:off x="7986950" y="894442"/>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Active Queue</a:t>
            </a:r>
          </a:p>
        </p:txBody>
      </p:sp>
      <p:sp>
        <p:nvSpPr>
          <p:cNvPr id="39" name="Cylinder 38">
            <a:extLst>
              <a:ext uri="{FF2B5EF4-FFF2-40B4-BE49-F238E27FC236}">
                <a16:creationId xmlns:a16="http://schemas.microsoft.com/office/drawing/2014/main" id="{ADACFC90-F089-40FE-9AA2-8BBC5D5F0884}"/>
              </a:ext>
            </a:extLst>
          </p:cNvPr>
          <p:cNvSpPr/>
          <p:nvPr/>
        </p:nvSpPr>
        <p:spPr>
          <a:xfrm rot="16200000">
            <a:off x="7986950" y="1887848"/>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Finished Queue</a:t>
            </a:r>
          </a:p>
        </p:txBody>
      </p:sp>
      <p:cxnSp>
        <p:nvCxnSpPr>
          <p:cNvPr id="46" name="Connector: Elbow 45">
            <a:extLst>
              <a:ext uri="{FF2B5EF4-FFF2-40B4-BE49-F238E27FC236}">
                <a16:creationId xmlns:a16="http://schemas.microsoft.com/office/drawing/2014/main" id="{D9F55780-40D9-4745-BC8E-D3E20E8E19EB}"/>
              </a:ext>
            </a:extLst>
          </p:cNvPr>
          <p:cNvCxnSpPr>
            <a:cxnSpLocks/>
            <a:stCxn id="12" idx="2"/>
            <a:endCxn id="38" idx="1"/>
          </p:cNvCxnSpPr>
          <p:nvPr/>
        </p:nvCxnSpPr>
        <p:spPr>
          <a:xfrm rot="5400000" flipH="1" flipV="1">
            <a:off x="4606498" y="373827"/>
            <a:ext cx="1336307" cy="4243967"/>
          </a:xfrm>
          <a:prstGeom prst="bentConnector4">
            <a:avLst>
              <a:gd name="adj1" fmla="val -125806"/>
              <a:gd name="adj2" fmla="val 89882"/>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9F012B8F-7CA8-4339-87DA-4ED71A94E756}"/>
              </a:ext>
            </a:extLst>
          </p:cNvPr>
          <p:cNvCxnSpPr>
            <a:cxnSpLocks/>
            <a:stCxn id="12" idx="2"/>
            <a:endCxn id="39" idx="1"/>
          </p:cNvCxnSpPr>
          <p:nvPr/>
        </p:nvCxnSpPr>
        <p:spPr>
          <a:xfrm rot="5400000" flipH="1" flipV="1">
            <a:off x="5103202" y="870530"/>
            <a:ext cx="342900" cy="4243967"/>
          </a:xfrm>
          <a:prstGeom prst="bentConnector4">
            <a:avLst>
              <a:gd name="adj1" fmla="val -491667"/>
              <a:gd name="adj2" fmla="val 89994"/>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458B35EF-E9E5-4702-9C28-921ED15A6EC7}"/>
              </a:ext>
            </a:extLst>
          </p:cNvPr>
          <p:cNvSpPr txBox="1"/>
          <p:nvPr/>
        </p:nvSpPr>
        <p:spPr>
          <a:xfrm rot="16200000">
            <a:off x="2277425" y="4035757"/>
            <a:ext cx="1505306"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Update Status Queues</a:t>
            </a:r>
          </a:p>
        </p:txBody>
      </p:sp>
      <p:sp>
        <p:nvSpPr>
          <p:cNvPr id="60" name="Flowchart: Process 59">
            <a:extLst>
              <a:ext uri="{FF2B5EF4-FFF2-40B4-BE49-F238E27FC236}">
                <a16:creationId xmlns:a16="http://schemas.microsoft.com/office/drawing/2014/main" id="{92EE371C-02A1-4794-9184-98850CA732F9}"/>
              </a:ext>
            </a:extLst>
          </p:cNvPr>
          <p:cNvSpPr/>
          <p:nvPr/>
        </p:nvSpPr>
        <p:spPr>
          <a:xfrm>
            <a:off x="5170699" y="175173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Pod</a:t>
            </a:r>
            <a:r>
              <a:rPr lang="en-US" sz="1050" baseline="-25000" dirty="0">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1" name="Flowchart: Process 60">
            <a:extLst>
              <a:ext uri="{FF2B5EF4-FFF2-40B4-BE49-F238E27FC236}">
                <a16:creationId xmlns:a16="http://schemas.microsoft.com/office/drawing/2014/main" id="{3E58CE82-AC77-4CB4-A797-20C80574A445}"/>
              </a:ext>
            </a:extLst>
          </p:cNvPr>
          <p:cNvSpPr/>
          <p:nvPr/>
        </p:nvSpPr>
        <p:spPr>
          <a:xfrm>
            <a:off x="5170699" y="273797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2" name="Flowchart: Process 61">
            <a:extLst>
              <a:ext uri="{FF2B5EF4-FFF2-40B4-BE49-F238E27FC236}">
                <a16:creationId xmlns:a16="http://schemas.microsoft.com/office/drawing/2014/main" id="{C2702190-161A-4B84-91E8-99E4E533888A}"/>
              </a:ext>
            </a:extLst>
          </p:cNvPr>
          <p:cNvSpPr/>
          <p:nvPr/>
        </p:nvSpPr>
        <p:spPr>
          <a:xfrm>
            <a:off x="5170699" y="374418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3" name="TextBox 62">
            <a:extLst>
              <a:ext uri="{FF2B5EF4-FFF2-40B4-BE49-F238E27FC236}">
                <a16:creationId xmlns:a16="http://schemas.microsoft.com/office/drawing/2014/main" id="{689B5C04-88EE-4214-9B86-425978164AAA}"/>
              </a:ext>
            </a:extLst>
          </p:cNvPr>
          <p:cNvSpPr txBox="1"/>
          <p:nvPr/>
        </p:nvSpPr>
        <p:spPr>
          <a:xfrm>
            <a:off x="4707381" y="361815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5" name="TextBox 64">
            <a:extLst>
              <a:ext uri="{FF2B5EF4-FFF2-40B4-BE49-F238E27FC236}">
                <a16:creationId xmlns:a16="http://schemas.microsoft.com/office/drawing/2014/main" id="{2FA303CC-8BC5-45B1-B76D-E5FE6EE58461}"/>
              </a:ext>
            </a:extLst>
          </p:cNvPr>
          <p:cNvSpPr txBox="1"/>
          <p:nvPr/>
        </p:nvSpPr>
        <p:spPr>
          <a:xfrm>
            <a:off x="4701657" y="2616064"/>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6" name="TextBox 65">
            <a:extLst>
              <a:ext uri="{FF2B5EF4-FFF2-40B4-BE49-F238E27FC236}">
                <a16:creationId xmlns:a16="http://schemas.microsoft.com/office/drawing/2014/main" id="{17966F98-79C9-450F-A006-EC13781CF937}"/>
              </a:ext>
            </a:extLst>
          </p:cNvPr>
          <p:cNvSpPr txBox="1"/>
          <p:nvPr/>
        </p:nvSpPr>
        <p:spPr>
          <a:xfrm>
            <a:off x="4701657" y="1632865"/>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42" name="Title 1">
            <a:extLst>
              <a:ext uri="{FF2B5EF4-FFF2-40B4-BE49-F238E27FC236}">
                <a16:creationId xmlns:a16="http://schemas.microsoft.com/office/drawing/2014/main" id="{66AD7EAB-E066-474F-A8AD-7F2E1AD09552}"/>
              </a:ext>
            </a:extLst>
          </p:cNvPr>
          <p:cNvSpPr txBox="1">
            <a:spLocks/>
          </p:cNvSpPr>
          <p:nvPr/>
        </p:nvSpPr>
        <p:spPr>
          <a:xfrm>
            <a:off x="263950" y="86074"/>
            <a:ext cx="8625525" cy="68761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Raleway"/>
              <a:buNone/>
              <a:defRPr sz="3000" b="1" i="0" u="none" strike="noStrike" cap="none" baseline="0">
                <a:solidFill>
                  <a:schemeClr val="bg1"/>
                </a:solidFill>
                <a:latin typeface="Raleway"/>
                <a:ea typeface="Raleway"/>
                <a:cs typeface="Raleway"/>
                <a:sym typeface="Raleway"/>
              </a:defRPr>
            </a:lvl1pPr>
            <a:lvl2pPr marR="0" lvl="1"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r>
              <a:rPr lang="en-US" dirty="0">
                <a:solidFill>
                  <a:schemeClr val="tx1"/>
                </a:solidFill>
              </a:rPr>
              <a:t>Kubernetes + Queue-Based Architecture</a:t>
            </a:r>
          </a:p>
        </p:txBody>
      </p:sp>
    </p:spTree>
    <p:extLst>
      <p:ext uri="{BB962C8B-B14F-4D97-AF65-F5344CB8AC3E}">
        <p14:creationId xmlns:p14="http://schemas.microsoft.com/office/powerpoint/2010/main" val="261719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Top Benefits of Cloud Computing</a:t>
            </a:r>
            <a:endParaRPr dirty="0"/>
          </a:p>
        </p:txBody>
      </p:sp>
      <p:pic>
        <p:nvPicPr>
          <p:cNvPr id="6" name="Picture 5">
            <a:extLst>
              <a:ext uri="{FF2B5EF4-FFF2-40B4-BE49-F238E27FC236}">
                <a16:creationId xmlns:a16="http://schemas.microsoft.com/office/drawing/2014/main" id="{53FCCB7D-3E88-413E-A970-22433129236D}"/>
              </a:ext>
            </a:extLst>
          </p:cNvPr>
          <p:cNvPicPr>
            <a:picLocks noChangeAspect="1"/>
          </p:cNvPicPr>
          <p:nvPr/>
        </p:nvPicPr>
        <p:blipFill>
          <a:blip r:embed="rId3"/>
          <a:stretch>
            <a:fillRect/>
          </a:stretch>
        </p:blipFill>
        <p:spPr>
          <a:xfrm>
            <a:off x="0" y="1338334"/>
            <a:ext cx="9144000" cy="30911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Types of Clouds</a:t>
            </a:r>
            <a:endParaRPr dirty="0"/>
          </a:p>
        </p:txBody>
      </p:sp>
      <p:graphicFrame>
        <p:nvGraphicFramePr>
          <p:cNvPr id="2" name="Diagram 1">
            <a:extLst>
              <a:ext uri="{FF2B5EF4-FFF2-40B4-BE49-F238E27FC236}">
                <a16:creationId xmlns:a16="http://schemas.microsoft.com/office/drawing/2014/main" id="{7CEFD33A-2002-4225-81E4-7A9B7BC07CF3}"/>
              </a:ext>
            </a:extLst>
          </p:cNvPr>
          <p:cNvGraphicFramePr/>
          <p:nvPr>
            <p:extLst>
              <p:ext uri="{D42A27DB-BD31-4B8C-83A1-F6EECF244321}">
                <p14:modId xmlns:p14="http://schemas.microsoft.com/office/powerpoint/2010/main" val="1085840507"/>
              </p:ext>
            </p:extLst>
          </p:nvPr>
        </p:nvGraphicFramePr>
        <p:xfrm>
          <a:off x="128529" y="1211350"/>
          <a:ext cx="8773099" cy="335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5543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Types of Cloud Services</a:t>
            </a:r>
            <a:endParaRPr dirty="0"/>
          </a:p>
        </p:txBody>
      </p:sp>
      <p:graphicFrame>
        <p:nvGraphicFramePr>
          <p:cNvPr id="5" name="Diagram 4">
            <a:extLst>
              <a:ext uri="{FF2B5EF4-FFF2-40B4-BE49-F238E27FC236}">
                <a16:creationId xmlns:a16="http://schemas.microsoft.com/office/drawing/2014/main" id="{5BC8165C-05E3-445E-83FE-59A9C8EE0131}"/>
              </a:ext>
            </a:extLst>
          </p:cNvPr>
          <p:cNvGraphicFramePr/>
          <p:nvPr>
            <p:extLst>
              <p:ext uri="{D42A27DB-BD31-4B8C-83A1-F6EECF244321}">
                <p14:modId xmlns:p14="http://schemas.microsoft.com/office/powerpoint/2010/main" val="3359166123"/>
              </p:ext>
            </p:extLst>
          </p:nvPr>
        </p:nvGraphicFramePr>
        <p:xfrm>
          <a:off x="179941" y="1211350"/>
          <a:ext cx="8828183" cy="35920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87124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D3035"/>
        </a:solidFill>
        <a:effectLst/>
      </p:bgPr>
    </p:bg>
    <p:spTree>
      <p:nvGrpSpPr>
        <p:cNvPr id="1" name="Shape 97"/>
        <p:cNvGrpSpPr/>
        <p:nvPr/>
      </p:nvGrpSpPr>
      <p:grpSpPr>
        <a:xfrm>
          <a:off x="0" y="0"/>
          <a:ext cx="0" cy="0"/>
          <a:chOff x="0" y="0"/>
          <a:chExt cx="0" cy="0"/>
        </a:xfrm>
      </p:grpSpPr>
      <p:sp>
        <p:nvSpPr>
          <p:cNvPr id="7" name="TextBox 6">
            <a:extLst>
              <a:ext uri="{FF2B5EF4-FFF2-40B4-BE49-F238E27FC236}">
                <a16:creationId xmlns:a16="http://schemas.microsoft.com/office/drawing/2014/main" id="{2F3B6CF4-01F0-434D-AA62-E26095D0AC98}"/>
              </a:ext>
            </a:extLst>
          </p:cNvPr>
          <p:cNvSpPr txBox="1"/>
          <p:nvPr/>
        </p:nvSpPr>
        <p:spPr>
          <a:xfrm>
            <a:off x="6945194" y="44667"/>
            <a:ext cx="1919115" cy="400110"/>
          </a:xfrm>
          <a:prstGeom prst="rect">
            <a:avLst/>
          </a:prstGeom>
          <a:noFill/>
        </p:spPr>
        <p:txBody>
          <a:bodyPr wrap="none" rtlCol="0">
            <a:spAutoFit/>
          </a:bodyPr>
          <a:lstStyle/>
          <a:p>
            <a:pPr algn="ctr"/>
            <a:r>
              <a:rPr lang="en-US" sz="2000" b="1" dirty="0">
                <a:solidFill>
                  <a:schemeClr val="bg1"/>
                </a:solidFill>
                <a:latin typeface="Segoe UI" panose="020B0502040204020203" pitchFamily="34" charset="0"/>
                <a:cs typeface="Segoe UI" panose="020B0502040204020203" pitchFamily="34" charset="0"/>
              </a:rPr>
              <a:t>Azure Regions</a:t>
            </a:r>
          </a:p>
        </p:txBody>
      </p:sp>
      <p:sp>
        <p:nvSpPr>
          <p:cNvPr id="5" name="TextBox 4">
            <a:extLst>
              <a:ext uri="{FF2B5EF4-FFF2-40B4-BE49-F238E27FC236}">
                <a16:creationId xmlns:a16="http://schemas.microsoft.com/office/drawing/2014/main" id="{DAACC43C-63ED-42FD-9397-0C0947C9F0E3}"/>
              </a:ext>
            </a:extLst>
          </p:cNvPr>
          <p:cNvSpPr txBox="1"/>
          <p:nvPr/>
        </p:nvSpPr>
        <p:spPr>
          <a:xfrm>
            <a:off x="90435" y="4737798"/>
            <a:ext cx="1712328" cy="307777"/>
          </a:xfrm>
          <a:prstGeom prst="rect">
            <a:avLst/>
          </a:prstGeom>
          <a:noFill/>
        </p:spPr>
        <p:txBody>
          <a:bodyPr wrap="none" rtlCol="0">
            <a:spAutoFit/>
          </a:bodyPr>
          <a:lstStyle/>
          <a:p>
            <a:r>
              <a:rPr lang="en-US" dirty="0">
                <a:solidFill>
                  <a:schemeClr val="bg1"/>
                </a:solidFill>
                <a:latin typeface="Segoe UI" panose="020B0502040204020203" pitchFamily="34" charset="0"/>
                <a:cs typeface="Segoe UI" panose="020B0502040204020203" pitchFamily="34" charset="0"/>
              </a:rPr>
              <a:t>60+ Azure Regions</a:t>
            </a:r>
          </a:p>
        </p:txBody>
      </p:sp>
      <p:pic>
        <p:nvPicPr>
          <p:cNvPr id="4" name="Picture 3">
            <a:extLst>
              <a:ext uri="{FF2B5EF4-FFF2-40B4-BE49-F238E27FC236}">
                <a16:creationId xmlns:a16="http://schemas.microsoft.com/office/drawing/2014/main" id="{67F98832-8CBF-E084-94B5-1D19732B5A4C}"/>
              </a:ext>
            </a:extLst>
          </p:cNvPr>
          <p:cNvPicPr>
            <a:picLocks noChangeAspect="1"/>
          </p:cNvPicPr>
          <p:nvPr/>
        </p:nvPicPr>
        <p:blipFill>
          <a:blip r:embed="rId3"/>
          <a:stretch>
            <a:fillRect/>
          </a:stretch>
        </p:blipFill>
        <p:spPr>
          <a:xfrm>
            <a:off x="0" y="670378"/>
            <a:ext cx="9144000" cy="3802743"/>
          </a:xfrm>
          <a:prstGeom prst="rect">
            <a:avLst/>
          </a:prstGeom>
        </p:spPr>
      </p:pic>
      <p:sp>
        <p:nvSpPr>
          <p:cNvPr id="12" name="TextBox 11">
            <a:extLst>
              <a:ext uri="{FF2B5EF4-FFF2-40B4-BE49-F238E27FC236}">
                <a16:creationId xmlns:a16="http://schemas.microsoft.com/office/drawing/2014/main" id="{764A4D60-CB0A-6630-21A9-5E0E6EB0ED78}"/>
              </a:ext>
            </a:extLst>
          </p:cNvPr>
          <p:cNvSpPr txBox="1"/>
          <p:nvPr/>
        </p:nvSpPr>
        <p:spPr>
          <a:xfrm>
            <a:off x="4524866" y="4737797"/>
            <a:ext cx="4572000" cy="307777"/>
          </a:xfrm>
          <a:prstGeom prst="rect">
            <a:avLst/>
          </a:prstGeom>
          <a:noFill/>
        </p:spPr>
        <p:txBody>
          <a:bodyPr wrap="square">
            <a:spAutoFit/>
          </a:bodyPr>
          <a:lstStyle/>
          <a:p>
            <a:pPr algn="ctr"/>
            <a:r>
              <a:rPr lang="en-US" dirty="0">
                <a:hlinkClick r:id="rId4"/>
              </a:rPr>
              <a:t>https://datacenters.microsoft.com/globe/explore/</a:t>
            </a:r>
            <a:endParaRPr lang="en-US" dirty="0"/>
          </a:p>
        </p:txBody>
      </p:sp>
    </p:spTree>
    <p:extLst>
      <p:ext uri="{BB962C8B-B14F-4D97-AF65-F5344CB8AC3E}">
        <p14:creationId xmlns:p14="http://schemas.microsoft.com/office/powerpoint/2010/main" val="407438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1AAC-C7B0-42E0-B8D7-D9DB600CC56D}"/>
              </a:ext>
            </a:extLst>
          </p:cNvPr>
          <p:cNvSpPr>
            <a:spLocks noGrp="1"/>
          </p:cNvSpPr>
          <p:nvPr>
            <p:ph type="title"/>
          </p:nvPr>
        </p:nvSpPr>
        <p:spPr/>
        <p:txBody>
          <a:bodyPr/>
          <a:lstStyle/>
          <a:p>
            <a:r>
              <a:rPr lang="en-US" dirty="0"/>
              <a:t>Reasons to Select a Region</a:t>
            </a:r>
          </a:p>
        </p:txBody>
      </p:sp>
      <p:sp>
        <p:nvSpPr>
          <p:cNvPr id="3" name="Text Placeholder 2">
            <a:extLst>
              <a:ext uri="{FF2B5EF4-FFF2-40B4-BE49-F238E27FC236}">
                <a16:creationId xmlns:a16="http://schemas.microsoft.com/office/drawing/2014/main" id="{0342FE72-771E-4FFD-96C6-4AE0918E968E}"/>
              </a:ext>
            </a:extLst>
          </p:cNvPr>
          <p:cNvSpPr>
            <a:spLocks noGrp="1"/>
          </p:cNvSpPr>
          <p:nvPr>
            <p:ph type="body" idx="1"/>
          </p:nvPr>
        </p:nvSpPr>
        <p:spPr>
          <a:xfrm>
            <a:off x="2489650" y="1602675"/>
            <a:ext cx="3071400" cy="3002400"/>
          </a:xfrm>
        </p:spPr>
        <p:txBody>
          <a:bodyPr/>
          <a:lstStyle/>
          <a:p>
            <a:r>
              <a:rPr lang="en-US" dirty="0"/>
              <a:t>Cost</a:t>
            </a:r>
          </a:p>
          <a:p>
            <a:pPr lvl="1">
              <a:spcBef>
                <a:spcPts val="600"/>
              </a:spcBef>
            </a:pPr>
            <a:r>
              <a:rPr lang="en-US" dirty="0"/>
              <a:t>You will face egress fees if you move data from one region to another. So, it's cheaper for you to have everything nearby.</a:t>
            </a:r>
          </a:p>
          <a:p>
            <a:pPr lvl="1">
              <a:spcBef>
                <a:spcPts val="600"/>
              </a:spcBef>
            </a:pPr>
            <a:r>
              <a:rPr lang="en-US" dirty="0"/>
              <a:t>Some services are cheaper in certain regions over others. Using the </a:t>
            </a:r>
            <a:r>
              <a:rPr lang="en-US" dirty="0">
                <a:hlinkClick r:id="rId2"/>
              </a:rPr>
              <a:t>Azure calculator </a:t>
            </a:r>
            <a:r>
              <a:rPr lang="en-US" dirty="0"/>
              <a:t>can help you estimate the cost differences.</a:t>
            </a:r>
          </a:p>
        </p:txBody>
      </p:sp>
      <p:sp>
        <p:nvSpPr>
          <p:cNvPr id="4" name="Text Placeholder 3">
            <a:extLst>
              <a:ext uri="{FF2B5EF4-FFF2-40B4-BE49-F238E27FC236}">
                <a16:creationId xmlns:a16="http://schemas.microsoft.com/office/drawing/2014/main" id="{AF1465C8-0DBB-4247-AD23-5C2AC0975449}"/>
              </a:ext>
            </a:extLst>
          </p:cNvPr>
          <p:cNvSpPr>
            <a:spLocks noGrp="1"/>
          </p:cNvSpPr>
          <p:nvPr>
            <p:ph type="body" idx="2"/>
          </p:nvPr>
        </p:nvSpPr>
        <p:spPr>
          <a:xfrm>
            <a:off x="5650572" y="1602675"/>
            <a:ext cx="3416310" cy="3002400"/>
          </a:xfrm>
        </p:spPr>
        <p:txBody>
          <a:bodyPr/>
          <a:lstStyle/>
          <a:p>
            <a:pPr>
              <a:spcBef>
                <a:spcPts val="600"/>
              </a:spcBef>
            </a:pPr>
            <a:r>
              <a:rPr lang="en-US" dirty="0"/>
              <a:t>Available Resources</a:t>
            </a:r>
          </a:p>
          <a:p>
            <a:pPr lvl="1">
              <a:spcBef>
                <a:spcPts val="600"/>
              </a:spcBef>
            </a:pPr>
            <a:r>
              <a:rPr lang="en-US" dirty="0"/>
              <a:t>Certain services are only available in certain regions. It might not be possible to have everything in the same place. (See </a:t>
            </a:r>
            <a:r>
              <a:rPr lang="en-US" dirty="0">
                <a:hlinkClick r:id="rId3"/>
              </a:rPr>
              <a:t>Products by Region</a:t>
            </a:r>
            <a:r>
              <a:rPr lang="en-US" dirty="0"/>
              <a:t>.)</a:t>
            </a:r>
          </a:p>
          <a:p>
            <a:pPr>
              <a:spcBef>
                <a:spcPts val="600"/>
              </a:spcBef>
            </a:pPr>
            <a:r>
              <a:rPr lang="en-US" dirty="0"/>
              <a:t>Security and Compliance</a:t>
            </a:r>
          </a:p>
          <a:p>
            <a:pPr lvl="1">
              <a:spcBef>
                <a:spcPts val="600"/>
              </a:spcBef>
            </a:pPr>
            <a:r>
              <a:rPr lang="en-US" dirty="0"/>
              <a:t>Depending on the scenario, a particular data center might need to be selected for security and compliance reasons. (Such as government or China)</a:t>
            </a:r>
          </a:p>
        </p:txBody>
      </p:sp>
      <p:sp>
        <p:nvSpPr>
          <p:cNvPr id="6" name="Text Placeholder 2">
            <a:extLst>
              <a:ext uri="{FF2B5EF4-FFF2-40B4-BE49-F238E27FC236}">
                <a16:creationId xmlns:a16="http://schemas.microsoft.com/office/drawing/2014/main" id="{1C099002-72A9-4901-8A2D-5C8F2D96BD47}"/>
              </a:ext>
            </a:extLst>
          </p:cNvPr>
          <p:cNvSpPr txBox="1">
            <a:spLocks/>
          </p:cNvSpPr>
          <p:nvPr/>
        </p:nvSpPr>
        <p:spPr>
          <a:xfrm>
            <a:off x="26168" y="1602675"/>
            <a:ext cx="2595846" cy="30024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1pPr>
            <a:lvl2pPr marL="914400" marR="0" lvl="1"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2pPr>
            <a:lvl3pPr marL="1371600" marR="0" lvl="2"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3pPr>
            <a:lvl4pPr marL="1828800" marR="0" lvl="3"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4pPr>
            <a:lvl5pPr marL="2286000" marR="0" lvl="4"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5pPr>
            <a:lvl6pPr marL="2743200" marR="0" lvl="5"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6pPr>
            <a:lvl7pPr marL="3200400" marR="0" lvl="6"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7pPr>
            <a:lvl8pPr marL="3657600" marR="0" lvl="7" indent="-304800" algn="l" rtl="0" eaLnBrk="1" hangingPunct="1">
              <a:lnSpc>
                <a:spcPct val="115000"/>
              </a:lnSpc>
              <a:spcBef>
                <a:spcPts val="1600"/>
              </a:spcBef>
              <a:spcAft>
                <a:spcPts val="0"/>
              </a:spcAft>
              <a:buClr>
                <a:schemeClr val="dk2"/>
              </a:buClr>
              <a:buSzPts val="1200"/>
              <a:buFont typeface="Lato"/>
              <a:buChar char="○"/>
              <a:defRPr sz="1200" b="0" i="0" u="none" strike="noStrike" cap="none">
                <a:solidFill>
                  <a:schemeClr val="dk2"/>
                </a:solidFill>
                <a:latin typeface="Lato"/>
                <a:ea typeface="Lato"/>
                <a:cs typeface="Lato"/>
                <a:sym typeface="Lato"/>
              </a:defRPr>
            </a:lvl8pPr>
            <a:lvl9pPr marL="4114800" marR="0" lvl="8" indent="-304800" algn="l" rtl="0" eaLnBrk="1" hangingPunct="1">
              <a:lnSpc>
                <a:spcPct val="115000"/>
              </a:lnSpc>
              <a:spcBef>
                <a:spcPts val="1600"/>
              </a:spcBef>
              <a:spcAft>
                <a:spcPts val="1600"/>
              </a:spcAft>
              <a:buClr>
                <a:schemeClr val="dk2"/>
              </a:buClr>
              <a:buSzPts val="1200"/>
              <a:buFont typeface="Lato"/>
              <a:buChar char="■"/>
              <a:defRPr sz="1200" b="0" i="0" u="none" strike="noStrike" cap="none">
                <a:solidFill>
                  <a:schemeClr val="dk2"/>
                </a:solidFill>
                <a:latin typeface="Lato"/>
                <a:ea typeface="Lato"/>
                <a:cs typeface="Lato"/>
                <a:sym typeface="Lato"/>
              </a:defRPr>
            </a:lvl9pPr>
          </a:lstStyle>
          <a:p>
            <a:r>
              <a:rPr lang="en-US" dirty="0"/>
              <a:t>Speed</a:t>
            </a:r>
          </a:p>
          <a:p>
            <a:pPr lvl="1">
              <a:spcBef>
                <a:spcPts val="600"/>
              </a:spcBef>
            </a:pPr>
            <a:r>
              <a:rPr lang="en-US" dirty="0"/>
              <a:t>Pick a region that is the closest to you will help increase the speed of moving data in and out from your resources.</a:t>
            </a:r>
          </a:p>
        </p:txBody>
      </p:sp>
    </p:spTree>
    <p:extLst>
      <p:ext uri="{BB962C8B-B14F-4D97-AF65-F5344CB8AC3E}">
        <p14:creationId xmlns:p14="http://schemas.microsoft.com/office/powerpoint/2010/main" val="3512628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AEB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FCF97-23E6-45BB-8139-4367E9CD4107}"/>
              </a:ext>
            </a:extLst>
          </p:cNvPr>
          <p:cNvSpPr>
            <a:spLocks noGrp="1"/>
          </p:cNvSpPr>
          <p:nvPr>
            <p:ph type="title"/>
          </p:nvPr>
        </p:nvSpPr>
        <p:spPr>
          <a:xfrm>
            <a:off x="252412" y="643607"/>
            <a:ext cx="2808000" cy="755700"/>
          </a:xfrm>
        </p:spPr>
        <p:txBody>
          <a:bodyPr/>
          <a:lstStyle/>
          <a:p>
            <a:r>
              <a:rPr lang="en-US" dirty="0"/>
              <a:t>Availability Zones</a:t>
            </a:r>
          </a:p>
        </p:txBody>
      </p:sp>
      <p:sp>
        <p:nvSpPr>
          <p:cNvPr id="3" name="Text Placeholder 2">
            <a:extLst>
              <a:ext uri="{FF2B5EF4-FFF2-40B4-BE49-F238E27FC236}">
                <a16:creationId xmlns:a16="http://schemas.microsoft.com/office/drawing/2014/main" id="{BF1EA9A7-3420-4E0F-92AC-E0E3ECE77F34}"/>
              </a:ext>
            </a:extLst>
          </p:cNvPr>
          <p:cNvSpPr>
            <a:spLocks noGrp="1"/>
          </p:cNvSpPr>
          <p:nvPr>
            <p:ph type="body" idx="1"/>
          </p:nvPr>
        </p:nvSpPr>
        <p:spPr>
          <a:xfrm>
            <a:off x="319500" y="1447790"/>
            <a:ext cx="2808000" cy="3345189"/>
          </a:xfrm>
        </p:spPr>
        <p:txBody>
          <a:bodyPr/>
          <a:lstStyle/>
          <a:p>
            <a:pPr algn="l"/>
            <a:r>
              <a:rPr lang="en-US" b="0" i="0" dirty="0">
                <a:solidFill>
                  <a:srgbClr val="171717"/>
                </a:solidFill>
                <a:effectLst/>
                <a:latin typeface="Segoe UI" panose="020B0502040204020203" pitchFamily="34" charset="0"/>
              </a:rPr>
              <a:t>Physically separate locations within each Azure region that are tolerant to local failures (earthquakes, floods, fires, etc.)</a:t>
            </a:r>
          </a:p>
          <a:p>
            <a:pPr algn="l"/>
            <a:endParaRPr lang="en-US" dirty="0">
              <a:solidFill>
                <a:srgbClr val="171717"/>
              </a:solidFill>
              <a:latin typeface="Segoe UI" panose="020B0502040204020203" pitchFamily="34" charset="0"/>
            </a:endParaRPr>
          </a:p>
          <a:p>
            <a:pPr algn="l"/>
            <a:r>
              <a:rPr lang="en-US" b="0" i="0" dirty="0">
                <a:solidFill>
                  <a:srgbClr val="171717"/>
                </a:solidFill>
                <a:effectLst/>
                <a:latin typeface="Segoe UI" panose="020B0502040204020203" pitchFamily="34" charset="0"/>
              </a:rPr>
              <a:t>Tolerance to failures is achieved because of redundancy and logical isolation of Azure services. </a:t>
            </a:r>
          </a:p>
          <a:p>
            <a:pPr algn="l"/>
            <a:endParaRPr lang="en-US" dirty="0">
              <a:solidFill>
                <a:srgbClr val="171717"/>
              </a:solidFill>
              <a:latin typeface="Segoe UI" panose="020B0502040204020203" pitchFamily="34" charset="0"/>
            </a:endParaRPr>
          </a:p>
          <a:p>
            <a:pPr algn="l"/>
            <a:r>
              <a:rPr lang="en-US" b="0" i="0" dirty="0">
                <a:solidFill>
                  <a:srgbClr val="171717"/>
                </a:solidFill>
                <a:effectLst/>
                <a:latin typeface="Segoe UI" panose="020B0502040204020203" pitchFamily="34" charset="0"/>
              </a:rPr>
              <a:t>Azure availability zones are connected by a high-performance network with a round-trip latency of less than 2ms.</a:t>
            </a:r>
          </a:p>
          <a:p>
            <a:endParaRPr lang="en-US" dirty="0"/>
          </a:p>
        </p:txBody>
      </p:sp>
      <p:pic>
        <p:nvPicPr>
          <p:cNvPr id="2050" name="Picture 2" descr="Image showing physically separate availability zone locations within an Azure region.">
            <a:extLst>
              <a:ext uri="{FF2B5EF4-FFF2-40B4-BE49-F238E27FC236}">
                <a16:creationId xmlns:a16="http://schemas.microsoft.com/office/drawing/2014/main" id="{2996670B-9001-42E8-8DB3-16BBD6B0363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06" t="4538" r="14575" b="4999"/>
          <a:stretch/>
        </p:blipFill>
        <p:spPr bwMode="auto">
          <a:xfrm>
            <a:off x="3786596" y="739140"/>
            <a:ext cx="4792107" cy="3665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293777"/>
      </p:ext>
    </p:extLst>
  </p:cSld>
  <p:clrMapOvr>
    <a:masterClrMapping/>
  </p:clrMapOvr>
</p:sld>
</file>

<file path=ppt/theme/theme1.xml><?xml version="1.0" encoding="utf-8"?>
<a:theme xmlns:a="http://schemas.openxmlformats.org/drawingml/2006/main" name="Swiss">
  <a:themeElements>
    <a:clrScheme name="UNCC">
      <a:dk1>
        <a:srgbClr val="084B25"/>
      </a:dk1>
      <a:lt1>
        <a:srgbClr val="FFFFFF"/>
      </a:lt1>
      <a:dk2>
        <a:srgbClr val="000000"/>
      </a:dk2>
      <a:lt2>
        <a:srgbClr val="CBDDAF"/>
      </a:lt2>
      <a:accent1>
        <a:srgbClr val="F0D210"/>
      </a:accent1>
      <a:accent2>
        <a:srgbClr val="097C45"/>
      </a:accent2>
      <a:accent3>
        <a:srgbClr val="0099E8"/>
      </a:accent3>
      <a:accent4>
        <a:srgbClr val="E3417A"/>
      </a:accent4>
      <a:accent5>
        <a:srgbClr val="AEA175"/>
      </a:accent5>
      <a:accent6>
        <a:srgbClr val="FFAE88"/>
      </a:accent6>
      <a:hlink>
        <a:srgbClr val="AEA175"/>
      </a:hlink>
      <a:folHlink>
        <a:srgbClr val="82B2B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atus report" id="{B8D118B9-3E79-134E-8404-AF4E0AA66648}" vid="{C6B15E1D-7CDD-B94C-BAB6-4EF35313F82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Swiss</Template>
  <TotalTime>21029</TotalTime>
  <Words>2651</Words>
  <Application>Microsoft Office PowerPoint</Application>
  <PresentationFormat>On-screen Show (16:9)</PresentationFormat>
  <Paragraphs>361</Paragraphs>
  <Slides>39</Slides>
  <Notes>10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Segoe UI</vt:lpstr>
      <vt:lpstr>Poppins</vt:lpstr>
      <vt:lpstr>Arial</vt:lpstr>
      <vt:lpstr>Raleway</vt:lpstr>
      <vt:lpstr>Lato</vt:lpstr>
      <vt:lpstr>Swiss</vt:lpstr>
      <vt:lpstr>Intro to Azure and Data Platforms</vt:lpstr>
      <vt:lpstr>Overview</vt:lpstr>
      <vt:lpstr>PowerPoint Presentation</vt:lpstr>
      <vt:lpstr>Top Benefits of Cloud Computing</vt:lpstr>
      <vt:lpstr>Types of Clouds</vt:lpstr>
      <vt:lpstr>Types of Cloud Services</vt:lpstr>
      <vt:lpstr>PowerPoint Presentation</vt:lpstr>
      <vt:lpstr>Reasons to Select a Region</vt:lpstr>
      <vt:lpstr>Availability Zones</vt:lpstr>
      <vt:lpstr>Available Service Categories</vt:lpstr>
      <vt:lpstr>PowerPoint Presentation</vt:lpstr>
      <vt:lpstr>Azure Storage</vt:lpstr>
      <vt:lpstr>Storage Tiers</vt:lpstr>
      <vt:lpstr>Medallion Architecture</vt:lpstr>
      <vt:lpstr>PowerPoint Presentation</vt:lpstr>
      <vt:lpstr>Begin lab…</vt:lpstr>
      <vt:lpstr>PowerPoint Presentation</vt:lpstr>
      <vt:lpstr>Databases vs. Data Warehouses</vt:lpstr>
      <vt:lpstr>Azure SQL Database</vt:lpstr>
      <vt:lpstr>Azure Synapse Analytics</vt:lpstr>
      <vt:lpstr>PowerPoint Presentation</vt:lpstr>
      <vt:lpstr>Pool Party!</vt:lpstr>
      <vt:lpstr>What is Polybase?</vt:lpstr>
      <vt:lpstr>Just because you need to create a data warehouse, you may not need to you use Azure Synapse. -But Why?</vt:lpstr>
      <vt:lpstr>Azure SQL DB vs. Azure Synapse</vt:lpstr>
      <vt:lpstr>But What About Costs?</vt:lpstr>
      <vt:lpstr>Azure Data Factory</vt:lpstr>
      <vt:lpstr>CDC Data Transfer Example</vt:lpstr>
      <vt:lpstr>Begin lab…</vt:lpstr>
      <vt:lpstr>PowerPoint Presentation</vt:lpstr>
      <vt:lpstr>Example Architecture</vt:lpstr>
      <vt:lpstr>Containerization</vt:lpstr>
      <vt:lpstr>Docker</vt:lpstr>
      <vt:lpstr>Dockerfile</vt:lpstr>
      <vt:lpstr>Container Storage</vt:lpstr>
      <vt:lpstr>Container Usage</vt:lpstr>
      <vt:lpstr>Container Orchestration</vt:lpstr>
      <vt:lpstr>PowerPoint Presentation</vt:lpstr>
      <vt:lpstr>Bioinformatics Pipelines in AKS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Cloud Computing for Data Analysis</dc:title>
  <dc:creator>Ford, Colby</dc:creator>
  <cp:lastModifiedBy>Colby Ford</cp:lastModifiedBy>
  <cp:revision>86</cp:revision>
  <dcterms:created xsi:type="dcterms:W3CDTF">2019-01-02T02:35:54Z</dcterms:created>
  <dcterms:modified xsi:type="dcterms:W3CDTF">2024-09-04T17:39:56Z</dcterms:modified>
</cp:coreProperties>
</file>

<file path=docProps/thumbnail.jpeg>
</file>